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8" r:id="rId2"/>
    <p:sldId id="491" r:id="rId3"/>
    <p:sldId id="1381" r:id="rId4"/>
    <p:sldId id="504" r:id="rId5"/>
    <p:sldId id="1392" r:id="rId6"/>
    <p:sldId id="575" r:id="rId7"/>
    <p:sldId id="1427" r:id="rId8"/>
    <p:sldId id="493" r:id="rId9"/>
    <p:sldId id="495" r:id="rId10"/>
    <p:sldId id="496" r:id="rId11"/>
    <p:sldId id="497" r:id="rId12"/>
    <p:sldId id="498" r:id="rId13"/>
    <p:sldId id="499" r:id="rId14"/>
    <p:sldId id="1382" r:id="rId15"/>
    <p:sldId id="1393" r:id="rId16"/>
    <p:sldId id="1383" r:id="rId17"/>
    <p:sldId id="1429" r:id="rId18"/>
    <p:sldId id="1386" r:id="rId19"/>
    <p:sldId id="502" r:id="rId20"/>
    <p:sldId id="1384" r:id="rId21"/>
    <p:sldId id="1385" r:id="rId22"/>
    <p:sldId id="1252" r:id="rId23"/>
    <p:sldId id="1394" r:id="rId24"/>
    <p:sldId id="1430" r:id="rId25"/>
    <p:sldId id="1387" r:id="rId26"/>
    <p:sldId id="1396" r:id="rId27"/>
    <p:sldId id="1431" r:id="rId28"/>
    <p:sldId id="1397" r:id="rId29"/>
    <p:sldId id="1432" r:id="rId30"/>
    <p:sldId id="1433" r:id="rId31"/>
    <p:sldId id="1400" r:id="rId32"/>
    <p:sldId id="1399" r:id="rId33"/>
    <p:sldId id="1434" r:id="rId34"/>
    <p:sldId id="1435" r:id="rId35"/>
    <p:sldId id="1402" r:id="rId36"/>
    <p:sldId id="1403" r:id="rId37"/>
    <p:sldId id="1404" r:id="rId38"/>
    <p:sldId id="1436" r:id="rId39"/>
    <p:sldId id="1437" r:id="rId40"/>
    <p:sldId id="1407" r:id="rId41"/>
    <p:sldId id="1408" r:id="rId42"/>
    <p:sldId id="1438" r:id="rId43"/>
    <p:sldId id="1409" r:id="rId44"/>
    <p:sldId id="1428" r:id="rId45"/>
    <p:sldId id="1439" r:id="rId46"/>
    <p:sldId id="1440" r:id="rId47"/>
    <p:sldId id="1414" r:id="rId48"/>
    <p:sldId id="1441" r:id="rId49"/>
    <p:sldId id="1442" r:id="rId50"/>
    <p:sldId id="1443" r:id="rId51"/>
    <p:sldId id="1444" r:id="rId52"/>
    <p:sldId id="1445" r:id="rId53"/>
    <p:sldId id="1420" r:id="rId54"/>
    <p:sldId id="1422" r:id="rId55"/>
    <p:sldId id="1446" r:id="rId56"/>
    <p:sldId id="1424" r:id="rId57"/>
    <p:sldId id="1423" r:id="rId58"/>
    <p:sldId id="1426" r:id="rId59"/>
    <p:sldId id="1425"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son Zhou" initials="SZ" lastIdx="1" clrIdx="0">
    <p:extLst>
      <p:ext uri="{19B8F6BF-5375-455C-9EA6-DF929625EA0E}">
        <p15:presenceInfo xmlns:p15="http://schemas.microsoft.com/office/powerpoint/2012/main" userId="be955f33642ecbf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0" d="100"/>
          <a:sy n="60" d="100"/>
        </p:scale>
        <p:origin x="2028"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BD30C6-7E92-4EB1-BF4D-3E48089145D6}" type="datetimeFigureOut">
              <a:rPr lang="en-US" smtClean="0"/>
              <a:t>10/2/2024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88009E-4BBB-4B0B-BB6B-AA8DFD977B03}" type="slidenum">
              <a:rPr lang="en-US" smtClean="0"/>
              <a:t>‹#›</a:t>
            </a:fld>
            <a:endParaRPr lang="en-US"/>
          </a:p>
        </p:txBody>
      </p:sp>
    </p:spTree>
    <p:extLst>
      <p:ext uri="{BB962C8B-B14F-4D97-AF65-F5344CB8AC3E}">
        <p14:creationId xmlns:p14="http://schemas.microsoft.com/office/powerpoint/2010/main" val="1662969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820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027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7141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1097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4435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919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898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858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417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417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9662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2576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865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464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65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1484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654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2670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162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077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5062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0594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131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767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976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065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1311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278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396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95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641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46082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522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820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04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8503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0394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15298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1595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1595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152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357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357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0885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9320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1804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6908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48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545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084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6229C-5C56-46D3-8AF7-8CB2C6C5FD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8490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2FC0A-127B-5C2C-1605-A48C6F90D1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7DD12F-3543-705E-3868-C234EE464F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61EBD7-B498-BB45-D04B-00EB02BC1BED}"/>
              </a:ext>
            </a:extLst>
          </p:cNvPr>
          <p:cNvSpPr>
            <a:spLocks noGrp="1"/>
          </p:cNvSpPr>
          <p:nvPr>
            <p:ph type="dt" sz="half" idx="10"/>
          </p:nvPr>
        </p:nvSpPr>
        <p:spPr/>
        <p:txBody>
          <a:bodyPr/>
          <a:lstStyle/>
          <a:p>
            <a:fld id="{B2F56FBA-139B-4792-BA48-A8846844838D}" type="datetimeFigureOut">
              <a:rPr lang="en-US" smtClean="0"/>
              <a:t>10/2/2024</a:t>
            </a:fld>
            <a:endParaRPr lang="en-US"/>
          </a:p>
        </p:txBody>
      </p:sp>
      <p:sp>
        <p:nvSpPr>
          <p:cNvPr id="5" name="Footer Placeholder 4">
            <a:extLst>
              <a:ext uri="{FF2B5EF4-FFF2-40B4-BE49-F238E27FC236}">
                <a16:creationId xmlns:a16="http://schemas.microsoft.com/office/drawing/2014/main" id="{428CE5D9-92DE-2023-6D57-E3C1B86D63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697A49-07F9-777D-3338-91E677C8A41E}"/>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3592400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39353-5E98-B280-04B1-623164E636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F0A59C-1B3D-350A-4C43-FD50D498A7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FD082-D623-C4E0-1823-0EE536E8B5D4}"/>
              </a:ext>
            </a:extLst>
          </p:cNvPr>
          <p:cNvSpPr>
            <a:spLocks noGrp="1"/>
          </p:cNvSpPr>
          <p:nvPr>
            <p:ph type="dt" sz="half" idx="10"/>
          </p:nvPr>
        </p:nvSpPr>
        <p:spPr/>
        <p:txBody>
          <a:bodyPr/>
          <a:lstStyle/>
          <a:p>
            <a:fld id="{B2F56FBA-139B-4792-BA48-A8846844838D}" type="datetimeFigureOut">
              <a:rPr lang="en-US" smtClean="0"/>
              <a:t>10/2/2024</a:t>
            </a:fld>
            <a:endParaRPr lang="en-US"/>
          </a:p>
        </p:txBody>
      </p:sp>
      <p:sp>
        <p:nvSpPr>
          <p:cNvPr id="5" name="Footer Placeholder 4">
            <a:extLst>
              <a:ext uri="{FF2B5EF4-FFF2-40B4-BE49-F238E27FC236}">
                <a16:creationId xmlns:a16="http://schemas.microsoft.com/office/drawing/2014/main" id="{F70FCDA9-622A-CDB5-F245-92B09F790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907EF5-431E-7442-EFCE-5C7FBE272B29}"/>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4261867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3DDD79-03AA-8C08-2BB0-770917AA08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C0A10B-8A36-95E1-8764-DFBD4518B1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0244D-ACA5-FCB8-F6B0-CE720A7B84C5}"/>
              </a:ext>
            </a:extLst>
          </p:cNvPr>
          <p:cNvSpPr>
            <a:spLocks noGrp="1"/>
          </p:cNvSpPr>
          <p:nvPr>
            <p:ph type="dt" sz="half" idx="10"/>
          </p:nvPr>
        </p:nvSpPr>
        <p:spPr/>
        <p:txBody>
          <a:bodyPr/>
          <a:lstStyle/>
          <a:p>
            <a:fld id="{B2F56FBA-139B-4792-BA48-A8846844838D}" type="datetimeFigureOut">
              <a:rPr lang="en-US" smtClean="0"/>
              <a:t>10/2/2024</a:t>
            </a:fld>
            <a:endParaRPr lang="en-US"/>
          </a:p>
        </p:txBody>
      </p:sp>
      <p:sp>
        <p:nvSpPr>
          <p:cNvPr id="5" name="Footer Placeholder 4">
            <a:extLst>
              <a:ext uri="{FF2B5EF4-FFF2-40B4-BE49-F238E27FC236}">
                <a16:creationId xmlns:a16="http://schemas.microsoft.com/office/drawing/2014/main" id="{7055B188-04B4-5AAF-DFF8-6160A1C82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7F4DB6-3638-64C5-EF97-32D3DBF3BB6A}"/>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3341932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1EC9-720B-FC12-4419-ABE842C967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7BED9D-F9B9-C872-356F-69D256CF41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0DD75C-AD60-849C-4E9A-BE9DDF8C29DD}"/>
              </a:ext>
            </a:extLst>
          </p:cNvPr>
          <p:cNvSpPr>
            <a:spLocks noGrp="1"/>
          </p:cNvSpPr>
          <p:nvPr>
            <p:ph type="dt" sz="half" idx="10"/>
          </p:nvPr>
        </p:nvSpPr>
        <p:spPr/>
        <p:txBody>
          <a:bodyPr/>
          <a:lstStyle/>
          <a:p>
            <a:fld id="{B2F56FBA-139B-4792-BA48-A8846844838D}" type="datetimeFigureOut">
              <a:rPr lang="en-US" smtClean="0"/>
              <a:t>10/2/2024</a:t>
            </a:fld>
            <a:endParaRPr lang="en-US"/>
          </a:p>
        </p:txBody>
      </p:sp>
      <p:sp>
        <p:nvSpPr>
          <p:cNvPr id="5" name="Footer Placeholder 4">
            <a:extLst>
              <a:ext uri="{FF2B5EF4-FFF2-40B4-BE49-F238E27FC236}">
                <a16:creationId xmlns:a16="http://schemas.microsoft.com/office/drawing/2014/main" id="{DCABC19E-E541-D8F8-CC4D-0955C40BBE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1ED7BF-5A45-BEA4-7ABC-DE9464E673FA}"/>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159778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97F4B-2278-A423-8857-D5C0838131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C205CD-975E-1CA9-8DBF-EAC2EDF161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204133-8DF4-8F77-CB44-5A0C66A7AC96}"/>
              </a:ext>
            </a:extLst>
          </p:cNvPr>
          <p:cNvSpPr>
            <a:spLocks noGrp="1"/>
          </p:cNvSpPr>
          <p:nvPr>
            <p:ph type="dt" sz="half" idx="10"/>
          </p:nvPr>
        </p:nvSpPr>
        <p:spPr/>
        <p:txBody>
          <a:bodyPr/>
          <a:lstStyle/>
          <a:p>
            <a:fld id="{B2F56FBA-139B-4792-BA48-A8846844838D}" type="datetimeFigureOut">
              <a:rPr lang="en-US" smtClean="0"/>
              <a:t>10/2/2024</a:t>
            </a:fld>
            <a:endParaRPr lang="en-US"/>
          </a:p>
        </p:txBody>
      </p:sp>
      <p:sp>
        <p:nvSpPr>
          <p:cNvPr id="5" name="Footer Placeholder 4">
            <a:extLst>
              <a:ext uri="{FF2B5EF4-FFF2-40B4-BE49-F238E27FC236}">
                <a16:creationId xmlns:a16="http://schemas.microsoft.com/office/drawing/2014/main" id="{99A23B09-C5F9-2BD2-6275-09A65CCF4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1C545-2C67-2A11-71A1-2B3C965339D8}"/>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1236955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5BCE6-5AD1-F5B8-DBAA-CC5595ADF8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98972E-BBD3-800E-63FB-757544750D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6FDAD8-5869-95D5-2252-80BBFDCB60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27B888-4772-4F22-6DFA-B0044152A9A4}"/>
              </a:ext>
            </a:extLst>
          </p:cNvPr>
          <p:cNvSpPr>
            <a:spLocks noGrp="1"/>
          </p:cNvSpPr>
          <p:nvPr>
            <p:ph type="dt" sz="half" idx="10"/>
          </p:nvPr>
        </p:nvSpPr>
        <p:spPr/>
        <p:txBody>
          <a:bodyPr/>
          <a:lstStyle/>
          <a:p>
            <a:fld id="{B2F56FBA-139B-4792-BA48-A8846844838D}" type="datetimeFigureOut">
              <a:rPr lang="en-US" smtClean="0"/>
              <a:t>10/2/2024</a:t>
            </a:fld>
            <a:endParaRPr lang="en-US"/>
          </a:p>
        </p:txBody>
      </p:sp>
      <p:sp>
        <p:nvSpPr>
          <p:cNvPr id="6" name="Footer Placeholder 5">
            <a:extLst>
              <a:ext uri="{FF2B5EF4-FFF2-40B4-BE49-F238E27FC236}">
                <a16:creationId xmlns:a16="http://schemas.microsoft.com/office/drawing/2014/main" id="{2018E772-8D5F-7F54-17C8-B4B38EF301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0F4D97-5F41-311D-364D-4226BD25E77E}"/>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1706501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06466-F42B-B7A9-6AC5-136D42C5F8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595893-2AA9-0B52-8FD4-6ACF5256F1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ED6FA8-1930-4777-AC31-B03631DDBF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BD0B53-ABF2-F926-A842-9CD410DA8E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ABEFF6-6021-39AF-3D02-E7A7DB7869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DDBB24-555B-0BDC-306E-FB0CA816704F}"/>
              </a:ext>
            </a:extLst>
          </p:cNvPr>
          <p:cNvSpPr>
            <a:spLocks noGrp="1"/>
          </p:cNvSpPr>
          <p:nvPr>
            <p:ph type="dt" sz="half" idx="10"/>
          </p:nvPr>
        </p:nvSpPr>
        <p:spPr/>
        <p:txBody>
          <a:bodyPr/>
          <a:lstStyle/>
          <a:p>
            <a:fld id="{B2F56FBA-139B-4792-BA48-A8846844838D}" type="datetimeFigureOut">
              <a:rPr lang="en-US" smtClean="0"/>
              <a:t>10/2/2024</a:t>
            </a:fld>
            <a:endParaRPr lang="en-US"/>
          </a:p>
        </p:txBody>
      </p:sp>
      <p:sp>
        <p:nvSpPr>
          <p:cNvPr id="8" name="Footer Placeholder 7">
            <a:extLst>
              <a:ext uri="{FF2B5EF4-FFF2-40B4-BE49-F238E27FC236}">
                <a16:creationId xmlns:a16="http://schemas.microsoft.com/office/drawing/2014/main" id="{52D27DDB-7FAF-5FD7-AF5B-7BAE8DC38D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B7B500-08D0-0471-9E4C-C8AA0AE57240}"/>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2504098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70810-907F-217D-2A25-56EC5CEBC6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1055D2-4234-D4D4-E608-C9FBCD15E55B}"/>
              </a:ext>
            </a:extLst>
          </p:cNvPr>
          <p:cNvSpPr>
            <a:spLocks noGrp="1"/>
          </p:cNvSpPr>
          <p:nvPr>
            <p:ph type="dt" sz="half" idx="10"/>
          </p:nvPr>
        </p:nvSpPr>
        <p:spPr/>
        <p:txBody>
          <a:bodyPr/>
          <a:lstStyle/>
          <a:p>
            <a:fld id="{B2F56FBA-139B-4792-BA48-A8846844838D}" type="datetimeFigureOut">
              <a:rPr lang="en-US" smtClean="0"/>
              <a:t>10/2/2024</a:t>
            </a:fld>
            <a:endParaRPr lang="en-US"/>
          </a:p>
        </p:txBody>
      </p:sp>
      <p:sp>
        <p:nvSpPr>
          <p:cNvPr id="4" name="Footer Placeholder 3">
            <a:extLst>
              <a:ext uri="{FF2B5EF4-FFF2-40B4-BE49-F238E27FC236}">
                <a16:creationId xmlns:a16="http://schemas.microsoft.com/office/drawing/2014/main" id="{D4E6731A-F848-2019-3B02-0DDAF6338E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6D6ECE-7261-7389-8E0A-7FB2A7F02912}"/>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706215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43AEFD-4BAC-254B-8236-A1D6C8DA12F3}"/>
              </a:ext>
            </a:extLst>
          </p:cNvPr>
          <p:cNvSpPr>
            <a:spLocks noGrp="1"/>
          </p:cNvSpPr>
          <p:nvPr>
            <p:ph type="dt" sz="half" idx="10"/>
          </p:nvPr>
        </p:nvSpPr>
        <p:spPr/>
        <p:txBody>
          <a:bodyPr/>
          <a:lstStyle/>
          <a:p>
            <a:fld id="{B2F56FBA-139B-4792-BA48-A8846844838D}" type="datetimeFigureOut">
              <a:rPr lang="en-US" smtClean="0"/>
              <a:t>10/2/2024</a:t>
            </a:fld>
            <a:endParaRPr lang="en-US"/>
          </a:p>
        </p:txBody>
      </p:sp>
      <p:sp>
        <p:nvSpPr>
          <p:cNvPr id="3" name="Footer Placeholder 2">
            <a:extLst>
              <a:ext uri="{FF2B5EF4-FFF2-40B4-BE49-F238E27FC236}">
                <a16:creationId xmlns:a16="http://schemas.microsoft.com/office/drawing/2014/main" id="{0F65B279-EA20-3A1B-ED22-7A2A4BC8B6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076066-D9A8-8D33-1C8B-A726089D6757}"/>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1824706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358C-0107-F85B-3612-6BDDBADAB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3DA360-C507-249E-22EF-D6A83E3406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9B2F0A-44F5-1B3A-AC22-25E2603C80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A420F-9DA0-C83A-1DC9-4E748A4EFF3C}"/>
              </a:ext>
            </a:extLst>
          </p:cNvPr>
          <p:cNvSpPr>
            <a:spLocks noGrp="1"/>
          </p:cNvSpPr>
          <p:nvPr>
            <p:ph type="dt" sz="half" idx="10"/>
          </p:nvPr>
        </p:nvSpPr>
        <p:spPr/>
        <p:txBody>
          <a:bodyPr/>
          <a:lstStyle/>
          <a:p>
            <a:fld id="{B2F56FBA-139B-4792-BA48-A8846844838D}" type="datetimeFigureOut">
              <a:rPr lang="en-US" smtClean="0"/>
              <a:t>10/2/2024</a:t>
            </a:fld>
            <a:endParaRPr lang="en-US"/>
          </a:p>
        </p:txBody>
      </p:sp>
      <p:sp>
        <p:nvSpPr>
          <p:cNvPr id="6" name="Footer Placeholder 5">
            <a:extLst>
              <a:ext uri="{FF2B5EF4-FFF2-40B4-BE49-F238E27FC236}">
                <a16:creationId xmlns:a16="http://schemas.microsoft.com/office/drawing/2014/main" id="{35021626-A2FB-6734-BB88-CD05C510CF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45A919-3C7F-A894-E99E-C5775771039F}"/>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3559790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E665A-3259-021B-EDBB-00399DC833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0075B7-6C41-2188-8437-D2DD7CF6C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73D0B2-C626-6E1F-21C0-8C650E6C4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BA5A7D-8BA8-17B8-328B-E959D4271B26}"/>
              </a:ext>
            </a:extLst>
          </p:cNvPr>
          <p:cNvSpPr>
            <a:spLocks noGrp="1"/>
          </p:cNvSpPr>
          <p:nvPr>
            <p:ph type="dt" sz="half" idx="10"/>
          </p:nvPr>
        </p:nvSpPr>
        <p:spPr/>
        <p:txBody>
          <a:bodyPr/>
          <a:lstStyle/>
          <a:p>
            <a:fld id="{B2F56FBA-139B-4792-BA48-A8846844838D}" type="datetimeFigureOut">
              <a:rPr lang="en-US" smtClean="0"/>
              <a:t>10/2/2024</a:t>
            </a:fld>
            <a:endParaRPr lang="en-US"/>
          </a:p>
        </p:txBody>
      </p:sp>
      <p:sp>
        <p:nvSpPr>
          <p:cNvPr id="6" name="Footer Placeholder 5">
            <a:extLst>
              <a:ext uri="{FF2B5EF4-FFF2-40B4-BE49-F238E27FC236}">
                <a16:creationId xmlns:a16="http://schemas.microsoft.com/office/drawing/2014/main" id="{D952EC56-D098-68E2-D165-5EF0D1D48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32A1AF-43BD-09B3-A540-139BDB6D50EC}"/>
              </a:ext>
            </a:extLst>
          </p:cNvPr>
          <p:cNvSpPr>
            <a:spLocks noGrp="1"/>
          </p:cNvSpPr>
          <p:nvPr>
            <p:ph type="sldNum" sz="quarter" idx="12"/>
          </p:nvPr>
        </p:nvSpPr>
        <p:spPr/>
        <p:txBody>
          <a:bodyPr/>
          <a:lstStyle/>
          <a:p>
            <a:fld id="{AE2A6D06-421F-4D1C-8A5C-EBB3323310D2}" type="slidenum">
              <a:rPr lang="en-US" smtClean="0"/>
              <a:t>‹#›</a:t>
            </a:fld>
            <a:endParaRPr lang="en-US"/>
          </a:p>
        </p:txBody>
      </p:sp>
    </p:spTree>
    <p:extLst>
      <p:ext uri="{BB962C8B-B14F-4D97-AF65-F5344CB8AC3E}">
        <p14:creationId xmlns:p14="http://schemas.microsoft.com/office/powerpoint/2010/main" val="2267037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C7B1DF-7EDD-0B35-9467-092C67FA5B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722F4F-91ED-F5DE-1C26-0342BC2BD9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26866-378E-AEAC-039D-49FC7594E9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F56FBA-139B-4792-BA48-A8846844838D}" type="datetimeFigureOut">
              <a:rPr lang="en-US" smtClean="0"/>
              <a:t>10/2/2024</a:t>
            </a:fld>
            <a:endParaRPr lang="en-US"/>
          </a:p>
        </p:txBody>
      </p:sp>
      <p:sp>
        <p:nvSpPr>
          <p:cNvPr id="5" name="Footer Placeholder 4">
            <a:extLst>
              <a:ext uri="{FF2B5EF4-FFF2-40B4-BE49-F238E27FC236}">
                <a16:creationId xmlns:a16="http://schemas.microsoft.com/office/drawing/2014/main" id="{68A74F8A-D71B-305F-60ED-0D4E1ABA59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B30BD1-C194-C185-D0D7-4F2AB5E78E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2A6D06-421F-4D1C-8A5C-EBB3323310D2}" type="slidenum">
              <a:rPr lang="en-US" smtClean="0"/>
              <a:t>‹#›</a:t>
            </a:fld>
            <a:endParaRPr lang="en-US"/>
          </a:p>
        </p:txBody>
      </p:sp>
    </p:spTree>
    <p:extLst>
      <p:ext uri="{BB962C8B-B14F-4D97-AF65-F5344CB8AC3E}">
        <p14:creationId xmlns:p14="http://schemas.microsoft.com/office/powerpoint/2010/main" val="1364699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0.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50.png"/><Relationship Id="rId7"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0.png"/></Relationships>
</file>

<file path=ppt/slides/_rels/slide49.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6.jpeg"/><Relationship Id="rId7"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4.gif"/></Relationships>
</file>

<file path=ppt/slides/_rels/slide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2BC56AD-A654-48F2-B3B7-D835899B7FAE}"/>
                  </a:ext>
                </a:extLst>
              </p:cNvPr>
              <p:cNvSpPr>
                <a:spLocks noGrp="1"/>
              </p:cNvSpPr>
              <p:nvPr>
                <p:ph type="ctrTitle"/>
              </p:nvPr>
            </p:nvSpPr>
            <p:spPr>
              <a:xfrm>
                <a:off x="1524000" y="450719"/>
                <a:ext cx="9144000" cy="2387600"/>
              </a:xfrm>
            </p:spPr>
            <p:txBody>
              <a:bodyPr>
                <a:normAutofit fontScale="90000"/>
              </a:bodyPr>
              <a:lstStyle/>
              <a:p>
                <a:r>
                  <a:rPr lang="en-US" dirty="0">
                    <a:solidFill>
                      <a:srgbClr val="C00000"/>
                    </a:solidFill>
                  </a:rPr>
                  <a:t>A Strong Separation for </a:t>
                </a:r>
                <a:r>
                  <a:rPr lang="en-US" dirty="0" err="1">
                    <a:solidFill>
                      <a:srgbClr val="C00000"/>
                    </a:solidFill>
                  </a:rPr>
                  <a:t>Adversarially</a:t>
                </a:r>
                <a:r>
                  <a:rPr lang="en-US" dirty="0">
                    <a:solidFill>
                      <a:srgbClr val="C00000"/>
                    </a:solidFill>
                  </a:rPr>
                  <a:t> Robust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0</m:t>
                        </m:r>
                      </m:sub>
                    </m:sSub>
                  </m:oMath>
                </a14:m>
                <a:r>
                  <a:rPr lang="en-US" dirty="0">
                    <a:solidFill>
                      <a:srgbClr val="C00000"/>
                    </a:solidFill>
                  </a:rPr>
                  <a:t> Estimation for Linear Sketches </a:t>
                </a:r>
                <a:endParaRPr lang="en-US" dirty="0"/>
              </a:p>
            </p:txBody>
          </p:sp>
        </mc:Choice>
        <mc:Fallback xmlns="">
          <p:sp>
            <p:nvSpPr>
              <p:cNvPr id="2" name="Title 1">
                <a:extLst>
                  <a:ext uri="{FF2B5EF4-FFF2-40B4-BE49-F238E27FC236}">
                    <a16:creationId xmlns:a16="http://schemas.microsoft.com/office/drawing/2014/main" id="{22BC56AD-A654-48F2-B3B7-D835899B7FAE}"/>
                  </a:ext>
                </a:extLst>
              </p:cNvPr>
              <p:cNvSpPr>
                <a:spLocks noGrp="1" noRot="1" noChangeAspect="1" noMove="1" noResize="1" noEditPoints="1" noAdjustHandles="1" noChangeArrowheads="1" noChangeShapeType="1" noTextEdit="1"/>
              </p:cNvSpPr>
              <p:nvPr>
                <p:ph type="ctrTitle"/>
              </p:nvPr>
            </p:nvSpPr>
            <p:spPr>
              <a:xfrm>
                <a:off x="1524000" y="450719"/>
                <a:ext cx="9144000" cy="2387600"/>
              </a:xfrm>
              <a:blipFill>
                <a:blip r:embed="rId2"/>
                <a:stretch>
                  <a:fillRect t="-7398" r="-1267" b="-1556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F6AAA76-BF13-4483-89E4-063C280E4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4925" y="4764065"/>
            <a:ext cx="1323899" cy="1379061"/>
          </a:xfrm>
          <a:prstGeom prst="rect">
            <a:avLst/>
          </a:prstGeom>
        </p:spPr>
      </p:pic>
      <p:sp>
        <p:nvSpPr>
          <p:cNvPr id="6" name="TextBox 5">
            <a:extLst>
              <a:ext uri="{FF2B5EF4-FFF2-40B4-BE49-F238E27FC236}">
                <a16:creationId xmlns:a16="http://schemas.microsoft.com/office/drawing/2014/main" id="{E017C5DB-AE96-4ABC-9639-4774E76A5101}"/>
              </a:ext>
            </a:extLst>
          </p:cNvPr>
          <p:cNvSpPr txBox="1"/>
          <p:nvPr/>
        </p:nvSpPr>
        <p:spPr>
          <a:xfrm>
            <a:off x="4516177" y="3206827"/>
            <a:ext cx="2926558" cy="2246769"/>
          </a:xfrm>
          <a:prstGeom prst="rect">
            <a:avLst/>
          </a:prstGeom>
          <a:noFill/>
        </p:spPr>
        <p:txBody>
          <a:bodyPr wrap="square" rtlCol="0">
            <a:spAutoFit/>
          </a:bodyPr>
          <a:lstStyle/>
          <a:p>
            <a:pPr algn="ctr"/>
            <a:r>
              <a:rPr lang="en-US" sz="2800" dirty="0"/>
              <a:t>Elena </a:t>
            </a:r>
            <a:r>
              <a:rPr lang="en-US" sz="2800" dirty="0" err="1"/>
              <a:t>Gribelyuk</a:t>
            </a:r>
            <a:endParaRPr lang="en-US" sz="2800" dirty="0"/>
          </a:p>
          <a:p>
            <a:pPr algn="ctr"/>
            <a:r>
              <a:rPr lang="en-US" sz="2800" dirty="0" err="1"/>
              <a:t>Honghao</a:t>
            </a:r>
            <a:r>
              <a:rPr lang="en-US" sz="2800" dirty="0"/>
              <a:t> Lin</a:t>
            </a:r>
          </a:p>
          <a:p>
            <a:pPr algn="ctr"/>
            <a:r>
              <a:rPr lang="en-US" sz="2800" dirty="0"/>
              <a:t>David P. Woodruff</a:t>
            </a:r>
          </a:p>
          <a:p>
            <a:pPr algn="ctr"/>
            <a:r>
              <a:rPr lang="en-US" sz="2800" dirty="0" err="1"/>
              <a:t>Huacheng</a:t>
            </a:r>
            <a:r>
              <a:rPr lang="en-US" sz="2800" dirty="0"/>
              <a:t> Yu</a:t>
            </a:r>
          </a:p>
          <a:p>
            <a:pPr algn="ctr"/>
            <a:r>
              <a:rPr lang="en-US" sz="2800" dirty="0"/>
              <a:t>Samson Zhou</a:t>
            </a:r>
          </a:p>
        </p:txBody>
      </p:sp>
      <p:pic>
        <p:nvPicPr>
          <p:cNvPr id="7" name="Picture 6">
            <a:extLst>
              <a:ext uri="{FF2B5EF4-FFF2-40B4-BE49-F238E27FC236}">
                <a16:creationId xmlns:a16="http://schemas.microsoft.com/office/drawing/2014/main" id="{4A390CBB-E708-C587-BCA2-BA8451483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157" y="3130667"/>
            <a:ext cx="1344667" cy="1344667"/>
          </a:xfrm>
          <a:prstGeom prst="rect">
            <a:avLst/>
          </a:prstGeom>
        </p:spPr>
      </p:pic>
      <p:pic>
        <p:nvPicPr>
          <p:cNvPr id="10" name="Picture 9">
            <a:extLst>
              <a:ext uri="{FF2B5EF4-FFF2-40B4-BE49-F238E27FC236}">
                <a16:creationId xmlns:a16="http://schemas.microsoft.com/office/drawing/2014/main" id="{B6F0E6CC-F03B-11DB-2182-33692E9758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3176" y="3130667"/>
            <a:ext cx="1475153" cy="1341049"/>
          </a:xfrm>
          <a:prstGeom prst="rect">
            <a:avLst/>
          </a:prstGeom>
        </p:spPr>
      </p:pic>
      <p:pic>
        <p:nvPicPr>
          <p:cNvPr id="12" name="Picture 11">
            <a:extLst>
              <a:ext uri="{FF2B5EF4-FFF2-40B4-BE49-F238E27FC236}">
                <a16:creationId xmlns:a16="http://schemas.microsoft.com/office/drawing/2014/main" id="{9DAADE05-9F6D-C4C4-3319-5C7D9DAA08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456" y="4764064"/>
            <a:ext cx="2068592" cy="1379061"/>
          </a:xfrm>
          <a:prstGeom prst="rect">
            <a:avLst/>
          </a:prstGeom>
        </p:spPr>
      </p:pic>
    </p:spTree>
    <p:extLst>
      <p:ext uri="{BB962C8B-B14F-4D97-AF65-F5344CB8AC3E}">
        <p14:creationId xmlns:p14="http://schemas.microsoft.com/office/powerpoint/2010/main" val="4002954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Elements of an underlying data set </a:t>
                </a:r>
                <a14:m>
                  <m:oMath xmlns:m="http://schemas.openxmlformats.org/officeDocument/2006/math">
                    <m:r>
                      <a:rPr lang="en-US" sz="3200" i="1">
                        <a:solidFill>
                          <a:srgbClr val="C00000"/>
                        </a:solidFill>
                        <a:latin typeface="Cambria Math" panose="02040503050406030204" pitchFamily="18" charset="0"/>
                      </a:rPr>
                      <m:t>𝑆</m:t>
                    </m:r>
                  </m:oMath>
                </a14:m>
                <a:r>
                  <a:rPr lang="en-US" sz="3200" dirty="0"/>
                  <a:t>, which arrives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19455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1 4 2</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3</a:t>
            </a:r>
          </a:p>
        </p:txBody>
      </p:sp>
    </p:spTree>
    <p:extLst>
      <p:ext uri="{BB962C8B-B14F-4D97-AF65-F5344CB8AC3E}">
        <p14:creationId xmlns:p14="http://schemas.microsoft.com/office/powerpoint/2010/main" val="360356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Elements of an underlying data set </a:t>
                </a:r>
                <a14:m>
                  <m:oMath xmlns:m="http://schemas.openxmlformats.org/officeDocument/2006/math">
                    <m:r>
                      <a:rPr lang="en-US" sz="3200" i="1">
                        <a:solidFill>
                          <a:srgbClr val="C00000"/>
                        </a:solidFill>
                        <a:latin typeface="Cambria Math" panose="02040503050406030204" pitchFamily="18" charset="0"/>
                      </a:rPr>
                      <m:t>𝑆</m:t>
                    </m:r>
                  </m:oMath>
                </a14:m>
                <a:r>
                  <a:rPr lang="en-US" sz="3200" dirty="0"/>
                  <a:t>, which arrives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56966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1 4 2 1</a:t>
            </a:r>
          </a:p>
        </p:txBody>
      </p:sp>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pic>
        <p:nvPicPr>
          <p:cNvPr id="11" name="Picture 10" descr="A picture containing clipart&#10;&#10;Description automatically generated">
            <a:extLst>
              <a:ext uri="{FF2B5EF4-FFF2-40B4-BE49-F238E27FC236}">
                <a16:creationId xmlns:a16="http://schemas.microsoft.com/office/drawing/2014/main" id="{FF55506B-922C-4AEF-A5DD-6475EFA33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Tree>
    <p:extLst>
      <p:ext uri="{BB962C8B-B14F-4D97-AF65-F5344CB8AC3E}">
        <p14:creationId xmlns:p14="http://schemas.microsoft.com/office/powerpoint/2010/main" val="170515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Elements of an underlying data set </a:t>
                </a:r>
                <a14:m>
                  <m:oMath xmlns:m="http://schemas.openxmlformats.org/officeDocument/2006/math">
                    <m:r>
                      <a:rPr lang="en-US" sz="3200" i="1" smtClean="0">
                        <a:solidFill>
                          <a:srgbClr val="C00000"/>
                        </a:solidFill>
                        <a:latin typeface="Cambria Math" panose="02040503050406030204" pitchFamily="18" charset="0"/>
                      </a:rPr>
                      <m:t>𝑆</m:t>
                    </m:r>
                  </m:oMath>
                </a14:m>
                <a:r>
                  <a:rPr lang="en-US" sz="3200" dirty="0"/>
                  <a:t>, which arrives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r>
                      <a:rPr lang="en-US" sz="3200" b="0" i="1" smtClean="0">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56966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1 4 2 1</a:t>
            </a:r>
          </a:p>
        </p:txBody>
      </p:sp>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Calibri" panose="020F0502020204030204"/>
                <a:ea typeface="+mn-ea"/>
                <a:cs typeface="+mn-cs"/>
              </a:rPr>
              <a:t>4</a:t>
            </a:r>
          </a:p>
        </p:txBody>
      </p:sp>
      <p:pic>
        <p:nvPicPr>
          <p:cNvPr id="2050" name="Picture 2" descr="Image result for &quot;d'oh&quot; clipart">
            <a:extLst>
              <a:ext uri="{FF2B5EF4-FFF2-40B4-BE49-F238E27FC236}">
                <a16:creationId xmlns:a16="http://schemas.microsoft.com/office/drawing/2014/main" id="{B3CAF929-30F7-4105-91DA-601005364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6769" y="4148739"/>
            <a:ext cx="19621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297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Elements of an underlying data set </a:t>
                </a:r>
                <a14:m>
                  <m:oMath xmlns:m="http://schemas.openxmlformats.org/officeDocument/2006/math">
                    <m:r>
                      <a:rPr lang="en-US" sz="3200" i="1" smtClean="0">
                        <a:solidFill>
                          <a:srgbClr val="C00000"/>
                        </a:solidFill>
                        <a:latin typeface="Cambria Math" panose="02040503050406030204" pitchFamily="18" charset="0"/>
                      </a:rPr>
                      <m:t>𝑆</m:t>
                    </m:r>
                  </m:oMath>
                </a14:m>
                <a:r>
                  <a:rPr lang="en-US" sz="3200" dirty="0"/>
                  <a:t>, which arrives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r>
                      <a:rPr lang="en-US" sz="3200" b="0" i="1" smtClean="0">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smtClean="0">
                        <a:solidFill>
                          <a:srgbClr val="C00000"/>
                        </a:solidFill>
                        <a:latin typeface="Cambria Math" panose="02040503050406030204" pitchFamily="18" charset="0"/>
                      </a:rPr>
                      <m:t>𝑆</m:t>
                    </m:r>
                  </m:oMath>
                </a14:m>
                <a:endParaRPr lang="en-US" sz="3200" dirty="0">
                  <a:solidFill>
                    <a:srgbClr val="C00000"/>
                  </a:solidFill>
                </a:endParaRPr>
              </a:p>
              <a:p>
                <a:pPr>
                  <a:buClr>
                    <a:schemeClr val="tx1"/>
                  </a:buClr>
                </a:pPr>
                <a:endParaRPr lang="en-US" sz="3200" dirty="0">
                  <a:solidFill>
                    <a:srgbClr val="C00000"/>
                  </a:solidFill>
                </a:endParaRPr>
              </a:p>
              <a:p>
                <a:pPr>
                  <a:buClr>
                    <a:schemeClr val="tx1"/>
                  </a:buClr>
                </a:pPr>
                <a:r>
                  <a:rPr lang="en-US" sz="3200" dirty="0" err="1">
                    <a:solidFill>
                      <a:srgbClr val="00B050"/>
                    </a:solidFill>
                  </a:rPr>
                  <a:t>Adversarially</a:t>
                </a:r>
                <a:r>
                  <a:rPr lang="en-US" sz="3200" dirty="0">
                    <a:solidFill>
                      <a:srgbClr val="00B050"/>
                    </a:solidFill>
                  </a:rPr>
                  <a:t> Robust</a:t>
                </a:r>
                <a:r>
                  <a:rPr lang="en-US" sz="3200" dirty="0"/>
                  <a:t>: “Future queries may depend on previous queries”</a:t>
                </a:r>
              </a:p>
              <a:p>
                <a:pPr>
                  <a:buClr>
                    <a:schemeClr val="tx1"/>
                  </a:buClr>
                </a:pPr>
                <a:r>
                  <a:rPr lang="en-US" sz="3200" dirty="0">
                    <a:solidFill>
                      <a:srgbClr val="00B050"/>
                    </a:solidFill>
                  </a:rPr>
                  <a:t>Motivation</a:t>
                </a:r>
                <a:r>
                  <a:rPr lang="en-US" sz="3200" dirty="0"/>
                  <a:t>: Database queries, adversarial ML</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b="-2101"/>
                </a:stretch>
              </a:blipFill>
            </p:spPr>
            <p:txBody>
              <a:bodyPr/>
              <a:lstStyle/>
              <a:p>
                <a:r>
                  <a:rPr lang="en-US">
                    <a:noFill/>
                  </a:rPr>
                  <a:t> </a:t>
                </a:r>
              </a:p>
            </p:txBody>
          </p:sp>
        </mc:Fallback>
      </mc:AlternateContent>
    </p:spTree>
    <p:extLst>
      <p:ext uri="{BB962C8B-B14F-4D97-AF65-F5344CB8AC3E}">
        <p14:creationId xmlns:p14="http://schemas.microsoft.com/office/powerpoint/2010/main" val="4205190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Robust Algorithms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0</m:t>
                        </m:r>
                      </m:sub>
                    </m:sSub>
                  </m:oMath>
                </a14:m>
                <a:r>
                  <a:rPr lang="en-US" dirty="0">
                    <a:solidFill>
                      <a:srgbClr val="C00000"/>
                    </a:solidFill>
                  </a:rPr>
                  <a:t> Estimation</a:t>
                </a:r>
                <a:endParaRPr lang="en-US" dirty="0"/>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marL="0" indent="0">
                  <a:buClr>
                    <a:schemeClr val="tx1"/>
                  </a:buClr>
                  <a:buNone/>
                </a:pPr>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t>-multiplicative approximation </a:t>
                </a:r>
                <a:r>
                  <a:rPr lang="en-US" dirty="0" err="1"/>
                  <a:t>adversarially</a:t>
                </a:r>
                <a:r>
                  <a:rPr lang="en-US" dirty="0"/>
                  <a:t> robust streaming algorithms for distinct elements estimation using space:</a:t>
                </a: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3</m:t>
                                </m:r>
                              </m:sup>
                            </m:sSup>
                          </m:den>
                        </m:f>
                      </m:e>
                    </m:d>
                    <m:r>
                      <a:rPr lang="en-US" b="0" i="1"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polylog</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t>, via sketch switching </a:t>
                </a:r>
                <a:r>
                  <a:rPr lang="en-US" dirty="0">
                    <a:solidFill>
                      <a:schemeClr val="accent1"/>
                    </a:solidFill>
                  </a:rPr>
                  <a:t>[Ben-EliezerJayaramWoodruffYogev20] </a:t>
                </a: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e>
                    </m:d>
                    <m:r>
                      <a:rPr lang="en-US" i="1">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polylog</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oMath>
                </a14:m>
                <a:r>
                  <a:rPr lang="en-US" dirty="0"/>
                  <a:t>, via differential privacy </a:t>
                </a:r>
                <a:r>
                  <a:rPr lang="en-US" dirty="0">
                    <a:solidFill>
                      <a:schemeClr val="accent1"/>
                    </a:solidFill>
                  </a:rPr>
                  <a:t>[HassidimKaplanMansourMatiasStemmer20] </a:t>
                </a: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e>
                    </m:d>
                    <m:r>
                      <a:rPr lang="en-US" i="1">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polylog</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oMath>
                </a14:m>
                <a:r>
                  <a:rPr lang="en-US" dirty="0"/>
                  <a:t>, via difference estimators </a:t>
                </a:r>
                <a:r>
                  <a:rPr lang="en-US" dirty="0">
                    <a:solidFill>
                      <a:schemeClr val="accent1"/>
                    </a:solidFill>
                  </a:rPr>
                  <a:t>[WoodruffZhou21] </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4"/>
                <a:stretch>
                  <a:fillRect l="-1162" t="-2036"/>
                </a:stretch>
              </a:blipFill>
            </p:spPr>
            <p:txBody>
              <a:bodyPr/>
              <a:lstStyle/>
              <a:p>
                <a:r>
                  <a:rPr lang="en-US">
                    <a:noFill/>
                  </a:rPr>
                  <a:t> </a:t>
                </a:r>
              </a:p>
            </p:txBody>
          </p:sp>
        </mc:Fallback>
      </mc:AlternateContent>
    </p:spTree>
    <p:extLst>
      <p:ext uri="{BB962C8B-B14F-4D97-AF65-F5344CB8AC3E}">
        <p14:creationId xmlns:p14="http://schemas.microsoft.com/office/powerpoint/2010/main" val="546370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Robust Algorithms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0</m:t>
                        </m:r>
                      </m:sub>
                    </m:sSub>
                  </m:oMath>
                </a14:m>
                <a:r>
                  <a:rPr lang="en-US" dirty="0">
                    <a:solidFill>
                      <a:srgbClr val="C00000"/>
                    </a:solidFill>
                  </a:rPr>
                  <a:t> Estimation</a:t>
                </a:r>
                <a:endParaRPr lang="en-US" dirty="0"/>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marL="0" indent="0">
                  <a:buClr>
                    <a:schemeClr val="tx1"/>
                  </a:buClr>
                  <a:buNone/>
                </a:pPr>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t>-multiplicative approximation </a:t>
                </a:r>
                <a:r>
                  <a:rPr lang="en-US" dirty="0" err="1"/>
                  <a:t>adversarially</a:t>
                </a:r>
                <a:r>
                  <a:rPr lang="en-US" dirty="0"/>
                  <a:t> robust streaming algorithms for distinct elements estimation using space:</a:t>
                </a: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3</m:t>
                                </m:r>
                              </m:sup>
                            </m:sSup>
                          </m:den>
                        </m:f>
                      </m:e>
                    </m:d>
                    <m:r>
                      <a:rPr lang="en-US" b="0" i="1"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polylog</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t>, via sketch switching </a:t>
                </a:r>
                <a:r>
                  <a:rPr lang="en-US" dirty="0">
                    <a:solidFill>
                      <a:schemeClr val="accent1"/>
                    </a:solidFill>
                  </a:rPr>
                  <a:t>[Ben-EliezerJayaramWoodruffYogev20] </a:t>
                </a: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e>
                    </m:d>
                    <m:r>
                      <a:rPr lang="en-US" i="1">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polylog</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oMath>
                </a14:m>
                <a:r>
                  <a:rPr lang="en-US" dirty="0"/>
                  <a:t>, via differential privacy </a:t>
                </a:r>
                <a:r>
                  <a:rPr lang="en-US" dirty="0">
                    <a:solidFill>
                      <a:schemeClr val="accent1"/>
                    </a:solidFill>
                  </a:rPr>
                  <a:t>[HassidimKaplanMansourMatiasStemmer20] </a:t>
                </a: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e>
                    </m:d>
                    <m:r>
                      <a:rPr lang="en-US" i="1">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polylog</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m:t>
                    </m:r>
                  </m:oMath>
                </a14:m>
                <a:r>
                  <a:rPr lang="en-US" dirty="0"/>
                  <a:t>, via difference estimators </a:t>
                </a:r>
                <a:r>
                  <a:rPr lang="en-US" dirty="0">
                    <a:solidFill>
                      <a:schemeClr val="accent1"/>
                    </a:solidFill>
                  </a:rPr>
                  <a:t>[WoodruffZhou21] </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4"/>
                <a:stretch>
                  <a:fillRect l="-1162" t="-2036"/>
                </a:stretch>
              </a:blipFill>
            </p:spPr>
            <p:txBody>
              <a:bodyPr/>
              <a:lstStyle/>
              <a:p>
                <a:r>
                  <a:rPr lang="en-US">
                    <a:noFill/>
                  </a:rPr>
                  <a:t> </a:t>
                </a:r>
              </a:p>
            </p:txBody>
          </p:sp>
        </mc:Fallback>
      </mc:AlternateContent>
      <p:sp>
        <p:nvSpPr>
          <p:cNvPr id="5" name="Cloud 4">
            <a:extLst>
              <a:ext uri="{FF2B5EF4-FFF2-40B4-BE49-F238E27FC236}">
                <a16:creationId xmlns:a16="http://schemas.microsoft.com/office/drawing/2014/main" id="{B9C3134B-6BAE-F82D-FAC1-0228028D593A}"/>
              </a:ext>
            </a:extLst>
          </p:cNvPr>
          <p:cNvSpPr/>
          <p:nvPr/>
        </p:nvSpPr>
        <p:spPr>
          <a:xfrm>
            <a:off x="1602556" y="1825624"/>
            <a:ext cx="8735506" cy="3978111"/>
          </a:xfrm>
          <a:prstGeom prst="cloud">
            <a:avLst/>
          </a:prstGeom>
          <a:solidFill>
            <a:schemeClr val="accent4">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Nearly tight results for adversarial robustness on insertion-only streams</a:t>
            </a:r>
          </a:p>
        </p:txBody>
      </p:sp>
    </p:spTree>
    <p:extLst>
      <p:ext uri="{BB962C8B-B14F-4D97-AF65-F5344CB8AC3E}">
        <p14:creationId xmlns:p14="http://schemas.microsoft.com/office/powerpoint/2010/main" val="1489153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Insertion-Deletion Streams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Autofit/>
              </a:bodyPr>
              <a:lstStyle/>
              <a:p>
                <a:pPr>
                  <a:buClr>
                    <a:schemeClr val="tx1"/>
                  </a:buClr>
                </a:pPr>
                <a:r>
                  <a:rPr lang="en-US" sz="3200" dirty="0"/>
                  <a:t>Each update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𝑢</m:t>
                        </m:r>
                      </m:e>
                      <m:sub>
                        <m:r>
                          <a:rPr lang="en-US" sz="3200" b="0" i="1" smtClean="0">
                            <a:solidFill>
                              <a:srgbClr val="C00000"/>
                            </a:solidFill>
                            <a:latin typeface="Cambria Math" panose="02040503050406030204" pitchFamily="18" charset="0"/>
                          </a:rPr>
                          <m:t>𝑡</m:t>
                        </m:r>
                      </m:sub>
                    </m:sSub>
                    <m:r>
                      <a:rPr lang="en-US" sz="3200" b="0" i="1" smtClean="0">
                        <a:solidFill>
                          <a:srgbClr val="C00000"/>
                        </a:solidFill>
                        <a:latin typeface="Cambria Math" panose="02040503050406030204" pitchFamily="18" charset="0"/>
                      </a:rPr>
                      <m:t>=</m:t>
                    </m:r>
                    <m:d>
                      <m:dPr>
                        <m:ctrlPr>
                          <a:rPr lang="en-US" sz="3200" b="0" i="1" smtClean="0">
                            <a:solidFill>
                              <a:srgbClr val="C00000"/>
                            </a:solidFill>
                            <a:latin typeface="Cambria Math" panose="02040503050406030204" pitchFamily="18" charset="0"/>
                          </a:rPr>
                        </m:ctrlPr>
                      </m:d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𝑎</m:t>
                            </m:r>
                          </m:e>
                          <m:sub>
                            <m:r>
                              <a:rPr lang="en-US" sz="3200" b="0" i="1" smtClean="0">
                                <a:solidFill>
                                  <a:srgbClr val="C00000"/>
                                </a:solidFill>
                                <a:latin typeface="Cambria Math" panose="02040503050406030204" pitchFamily="18" charset="0"/>
                              </a:rPr>
                              <m:t>𝑡</m:t>
                            </m:r>
                          </m:sub>
                        </m:sSub>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m:rPr>
                                <m:sty m:val="p"/>
                              </m:rPr>
                              <a:rPr lang="en-US" sz="3200" b="0" i="0" smtClean="0">
                                <a:solidFill>
                                  <a:srgbClr val="C00000"/>
                                </a:solidFill>
                                <a:latin typeface="Cambria Math" panose="02040503050406030204" pitchFamily="18" charset="0"/>
                              </a:rPr>
                              <m:t>Δ</m:t>
                            </m:r>
                          </m:e>
                          <m:sub>
                            <m:r>
                              <a:rPr lang="en-US" sz="3200" b="0" i="1" smtClean="0">
                                <a:solidFill>
                                  <a:srgbClr val="C00000"/>
                                </a:solidFill>
                                <a:latin typeface="Cambria Math" panose="02040503050406030204" pitchFamily="18" charset="0"/>
                              </a:rPr>
                              <m:t>𝑡</m:t>
                            </m:r>
                          </m:sub>
                        </m:sSub>
                      </m:e>
                    </m:d>
                  </m:oMath>
                </a14:m>
                <a:r>
                  <a:rPr lang="en-US" sz="3200" dirty="0"/>
                  <a:t> can increase or decrease a coordinate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𝑎</m:t>
                        </m:r>
                      </m:e>
                      <m:sub>
                        <m:r>
                          <a:rPr lang="en-US" sz="3200" b="0" i="1" smtClean="0">
                            <a:solidFill>
                              <a:srgbClr val="C00000"/>
                            </a:solidFill>
                            <a:latin typeface="Cambria Math" panose="02040503050406030204" pitchFamily="18" charset="0"/>
                          </a:rPr>
                          <m:t>𝑡</m:t>
                        </m:r>
                      </m:sub>
                    </m:sSub>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𝑛</m:t>
                        </m:r>
                      </m:e>
                    </m:d>
                  </m:oMath>
                </a14:m>
                <a:r>
                  <a:rPr lang="en-US" sz="3200" dirty="0"/>
                  <a:t> of the underlying frequency vector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𝑛</m:t>
                        </m:r>
                      </m:sup>
                    </m:sSup>
                  </m:oMath>
                </a14:m>
                <a:r>
                  <a:rPr lang="en-US" sz="3200" dirty="0"/>
                  <a:t> by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m:rPr>
                            <m:sty m:val="p"/>
                          </m:rPr>
                          <a:rPr lang="en-US" sz="3200" b="0" i="0" smtClean="0">
                            <a:solidFill>
                              <a:srgbClr val="C00000"/>
                            </a:solidFill>
                            <a:latin typeface="Cambria Math" panose="02040503050406030204" pitchFamily="18" charset="0"/>
                          </a:rPr>
                          <m:t>Δ</m:t>
                        </m:r>
                      </m:e>
                      <m:sub>
                        <m:r>
                          <a:rPr lang="en-US" sz="3200" b="0" i="1" smtClean="0">
                            <a:solidFill>
                              <a:srgbClr val="C00000"/>
                            </a:solidFill>
                            <a:latin typeface="Cambria Math" panose="02040503050406030204" pitchFamily="18" charset="0"/>
                          </a:rPr>
                          <m:t>𝑡</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ℤ</m:t>
                    </m:r>
                  </m:oMath>
                </a14:m>
                <a:endParaRPr lang="en-US" sz="3200" dirty="0"/>
              </a:p>
              <a:p>
                <a:pPr marL="0" indent="0">
                  <a:buClr>
                    <a:schemeClr val="tx1"/>
                  </a:buClr>
                  <a:buNone/>
                </a:pPr>
                <a:endParaRPr lang="en-US" sz="3200" dirty="0"/>
              </a:p>
              <a:p>
                <a:pPr>
                  <a:buClr>
                    <a:schemeClr val="tx1"/>
                  </a:buClr>
                </a:pPr>
                <a:r>
                  <a:rPr lang="en-US" sz="3200" dirty="0"/>
                  <a:t>For simplicity, we assume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m:rPr>
                            <m:sty m:val="p"/>
                          </m:rPr>
                          <a:rPr lang="en-US" sz="3200" b="0" i="0" smtClean="0">
                            <a:solidFill>
                              <a:srgbClr val="C00000"/>
                            </a:solidFill>
                            <a:latin typeface="Cambria Math" panose="02040503050406030204" pitchFamily="18" charset="0"/>
                          </a:rPr>
                          <m:t>Δ</m:t>
                        </m:r>
                      </m:e>
                      <m:sub>
                        <m:r>
                          <a:rPr lang="en-US" sz="3200" b="0" i="1" smtClean="0">
                            <a:solidFill>
                              <a:srgbClr val="C00000"/>
                            </a:solidFill>
                            <a:latin typeface="Cambria Math" panose="02040503050406030204" pitchFamily="18" charset="0"/>
                          </a:rPr>
                          <m:t>𝑡</m:t>
                        </m:r>
                      </m:sub>
                    </m:sSub>
                    <m:r>
                      <a:rPr lang="en-US" sz="3200" b="0" i="1" smtClean="0">
                        <a:solidFill>
                          <a:srgbClr val="C00000"/>
                        </a:solidFill>
                        <a:latin typeface="Cambria Math" panose="02040503050406030204" pitchFamily="18" charset="0"/>
                      </a:rPr>
                      <m:t>∈{−1,+1}</m:t>
                    </m:r>
                  </m:oMath>
                </a14:m>
                <a:endParaRPr lang="en-US" sz="3200" dirty="0"/>
              </a:p>
              <a:p>
                <a:pPr marL="0" indent="0">
                  <a:buClr>
                    <a:schemeClr val="tx1"/>
                  </a:buClr>
                  <a:buNone/>
                </a:pPr>
                <a:endParaRPr lang="en-US" sz="3200" dirty="0"/>
              </a:p>
              <a:p>
                <a:pPr>
                  <a:buClr>
                    <a:schemeClr val="tx1"/>
                  </a:buClr>
                </a:pPr>
                <a:r>
                  <a:rPr lang="en-US" sz="3200" dirty="0"/>
                  <a:t>In the robust setting, each update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𝑢</m:t>
                        </m:r>
                      </m:e>
                      <m:sub>
                        <m:r>
                          <a:rPr lang="en-US" sz="3200" b="0" i="1" smtClean="0">
                            <a:solidFill>
                              <a:srgbClr val="C00000"/>
                            </a:solidFill>
                            <a:latin typeface="Cambria Math" panose="02040503050406030204" pitchFamily="18" charset="0"/>
                          </a:rPr>
                          <m:t>𝑡</m:t>
                        </m:r>
                      </m:sub>
                    </m:sSub>
                  </m:oMath>
                </a14:m>
                <a:r>
                  <a:rPr lang="en-US" sz="3200" dirty="0"/>
                  <a:t> can be chosen </a:t>
                </a:r>
                <a:r>
                  <a:rPr lang="en-US" sz="3200" dirty="0" err="1"/>
                  <a:t>adversarially</a:t>
                </a:r>
                <a:endParaRPr lang="en-US" sz="3200"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a:stretch>
              </a:blipFill>
            </p:spPr>
            <p:txBody>
              <a:bodyPr/>
              <a:lstStyle/>
              <a:p>
                <a:r>
                  <a:rPr lang="en-US">
                    <a:noFill/>
                  </a:rPr>
                  <a:t> </a:t>
                </a:r>
              </a:p>
            </p:txBody>
          </p:sp>
        </mc:Fallback>
      </mc:AlternateContent>
    </p:spTree>
    <p:extLst>
      <p:ext uri="{BB962C8B-B14F-4D97-AF65-F5344CB8AC3E}">
        <p14:creationId xmlns:p14="http://schemas.microsoft.com/office/powerpoint/2010/main" val="48594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Insertion-Deletion Streams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Autofit/>
              </a:bodyPr>
              <a:lstStyle/>
              <a:p>
                <a:pPr>
                  <a:buClr>
                    <a:schemeClr val="tx1"/>
                  </a:buClr>
                </a:pP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𝑂</m:t>
                        </m:r>
                      </m:e>
                    </m:acc>
                    <m:d>
                      <m:dPr>
                        <m:ctrlPr>
                          <a:rPr lang="en-US" sz="3200" i="1">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𝑚</m:t>
                            </m:r>
                          </m:e>
                          <m:sup>
                            <m:r>
                              <a:rPr lang="en-US" sz="3200" b="0" i="1" smtClean="0">
                                <a:solidFill>
                                  <a:srgbClr val="C00000"/>
                                </a:solidFill>
                                <a:latin typeface="Cambria Math" panose="02040503050406030204" pitchFamily="18" charset="0"/>
                              </a:rPr>
                              <m:t>1/3</m:t>
                            </m:r>
                          </m:sup>
                        </m:sSup>
                      </m:e>
                    </m:d>
                  </m:oMath>
                </a14:m>
                <a:r>
                  <a:rPr lang="en-US" sz="3200" dirty="0"/>
                  <a:t> space algorithm for distinct element estimation, where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is the length of the stream </a:t>
                </a:r>
                <a:r>
                  <a:rPr lang="en-US" sz="3200" dirty="0">
                    <a:solidFill>
                      <a:schemeClr val="accent1"/>
                    </a:solidFill>
                  </a:rPr>
                  <a:t>[Ben-EliezerEdenOnak22]</a:t>
                </a:r>
              </a:p>
              <a:p>
                <a:pPr marL="0" indent="0">
                  <a:buClr>
                    <a:schemeClr val="tx1"/>
                  </a:buClr>
                  <a:buNone/>
                </a:pPr>
                <a:endParaRPr lang="en-US" sz="3200" dirty="0">
                  <a:solidFill>
                    <a:schemeClr val="accent1"/>
                  </a:solidFill>
                </a:endParaRPr>
              </a:p>
              <a:p>
                <a:pPr>
                  <a:buClr>
                    <a:schemeClr val="tx1"/>
                  </a:buClr>
                </a:pPr>
                <a:endParaRPr lang="en-US" sz="3200" dirty="0"/>
              </a:p>
              <a:p>
                <a:pPr>
                  <a:buClr>
                    <a:schemeClr val="tx1"/>
                  </a:buClr>
                </a:pPr>
                <a:r>
                  <a:rPr lang="en-US" sz="3200" dirty="0"/>
                  <a:t>Nothing known for constant-factor approximation in space polynomial in </a:t>
                </a:r>
                <a14:m>
                  <m:oMath xmlns:m="http://schemas.openxmlformats.org/officeDocument/2006/math">
                    <m:r>
                      <a:rPr lang="en-US" sz="3200" b="0" i="1" smtClean="0">
                        <a:solidFill>
                          <a:srgbClr val="C00000"/>
                        </a:solidFill>
                        <a:latin typeface="Cambria Math" panose="02040503050406030204" pitchFamily="18" charset="0"/>
                      </a:rPr>
                      <m:t>𝑛</m:t>
                    </m:r>
                  </m:oMath>
                </a14:m>
                <a:endParaRPr lang="en-US" sz="3200" dirty="0">
                  <a:solidFill>
                    <a:schemeClr val="accent1"/>
                  </a:solidFill>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1781"/>
                </a:stretch>
              </a:blipFill>
            </p:spPr>
            <p:txBody>
              <a:bodyPr/>
              <a:lstStyle/>
              <a:p>
                <a:r>
                  <a:rPr lang="en-US">
                    <a:noFill/>
                  </a:rPr>
                  <a:t> </a:t>
                </a:r>
              </a:p>
            </p:txBody>
          </p:sp>
        </mc:Fallback>
      </mc:AlternateContent>
    </p:spTree>
    <p:extLst>
      <p:ext uri="{BB962C8B-B14F-4D97-AF65-F5344CB8AC3E}">
        <p14:creationId xmlns:p14="http://schemas.microsoft.com/office/powerpoint/2010/main" val="1677059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Linear Sketch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Algorithm maintains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for a matrix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throughout the stream</a:t>
                </a:r>
              </a:p>
              <a:p>
                <a:pPr>
                  <a:buClr>
                    <a:schemeClr val="tx1"/>
                  </a:buClr>
                </a:pPr>
                <a:r>
                  <a:rPr lang="en-US" sz="3200" dirty="0"/>
                  <a:t>The algorithm then outputs </a:t>
                </a:r>
                <a14:m>
                  <m:oMath xmlns:m="http://schemas.openxmlformats.org/officeDocument/2006/math">
                    <m:r>
                      <a:rPr lang="en-US" sz="3200" b="0" i="1" smtClean="0">
                        <a:solidFill>
                          <a:srgbClr val="C00000"/>
                        </a:solidFill>
                        <a:latin typeface="Cambria Math" panose="02040503050406030204" pitchFamily="18" charset="0"/>
                      </a:rPr>
                      <m:t>𝑓</m:t>
                    </m:r>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𝐴𝑥</m:t>
                    </m:r>
                    <m:r>
                      <a:rPr lang="en-US" sz="3200" b="0" i="1" smtClean="0">
                        <a:solidFill>
                          <a:srgbClr val="C00000"/>
                        </a:solidFill>
                        <a:latin typeface="Cambria Math" panose="02040503050406030204" pitchFamily="18" charset="0"/>
                      </a:rPr>
                      <m:t>)</m:t>
                    </m:r>
                  </m:oMath>
                </a14:m>
                <a:r>
                  <a:rPr lang="en-US" sz="3200" dirty="0"/>
                  <a:t> for some post-processing function </a:t>
                </a:r>
                <a14:m>
                  <m:oMath xmlns:m="http://schemas.openxmlformats.org/officeDocument/2006/math">
                    <m:r>
                      <a:rPr lang="en-US" sz="3200" b="0" i="1" smtClean="0">
                        <a:solidFill>
                          <a:srgbClr val="C00000"/>
                        </a:solidFill>
                        <a:latin typeface="Cambria Math" panose="02040503050406030204" pitchFamily="18" charset="0"/>
                      </a:rPr>
                      <m:t>𝑓</m:t>
                    </m:r>
                  </m:oMath>
                </a14:m>
                <a:endParaRPr lang="en-US" sz="3200" dirty="0"/>
              </a:p>
              <a:p>
                <a:pPr>
                  <a:buClr>
                    <a:schemeClr val="tx1"/>
                  </a:buClr>
                </a:pPr>
                <a:endParaRPr lang="en-US" sz="3200" dirty="0"/>
              </a:p>
              <a:p>
                <a:pPr>
                  <a:buClr>
                    <a:schemeClr val="tx1"/>
                  </a:buClr>
                </a:pPr>
                <a:endParaRPr lang="en-US" sz="3200" dirty="0"/>
              </a:p>
              <a:p>
                <a:pPr>
                  <a:buClr>
                    <a:schemeClr val="tx1"/>
                  </a:buClr>
                </a:pPr>
                <a:r>
                  <a:rPr lang="en-US" sz="3200" dirty="0"/>
                  <a:t>All insertion-deletion streaming algorithms on a sufficiently long stream might as well be linear sketches </a:t>
                </a:r>
                <a:r>
                  <a:rPr lang="en-US" sz="3200" dirty="0">
                    <a:solidFill>
                      <a:srgbClr val="0070C0"/>
                    </a:solidFill>
                  </a:rPr>
                  <a:t>[LiNguyenWoodruff14, AiHuLiWoodruff16]</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r="-1992"/>
                </a:stretch>
              </a:blipFill>
            </p:spPr>
            <p:txBody>
              <a:bodyPr/>
              <a:lstStyle/>
              <a:p>
                <a:r>
                  <a:rPr lang="en-US">
                    <a:noFill/>
                  </a:rPr>
                  <a:t> </a:t>
                </a:r>
              </a:p>
            </p:txBody>
          </p:sp>
        </mc:Fallback>
      </mc:AlternateContent>
    </p:spTree>
    <p:extLst>
      <p:ext uri="{BB962C8B-B14F-4D97-AF65-F5344CB8AC3E}">
        <p14:creationId xmlns:p14="http://schemas.microsoft.com/office/powerpoint/2010/main" val="2544393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dirty="0">
                    <a:solidFill>
                      <a:schemeClr val="tx1"/>
                    </a:solidFill>
                  </a:rPr>
                  <a:t>Linear sketches are “not robust” to adversarial attacks, must use </a:t>
                </a:r>
                <a14:m>
                  <m:oMath xmlns:m="http://schemas.openxmlformats.org/officeDocument/2006/math">
                    <m:r>
                      <m:rPr>
                        <m:sty m:val="p"/>
                      </m:rPr>
                      <a:rPr lang="en-US" sz="2800" b="0" i="0" smtClean="0">
                        <a:solidFill>
                          <a:srgbClr val="C00000"/>
                        </a:solidFill>
                        <a:latin typeface="Cambria Math" panose="02040503050406030204" pitchFamily="18" charset="0"/>
                      </a:rPr>
                      <m:t>Ω</m:t>
                    </m:r>
                    <m:r>
                      <a:rPr lang="en-US" sz="2800" b="0" i="0"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𝑛</m:t>
                    </m:r>
                    <m:r>
                      <a:rPr lang="en-US" sz="2800" b="0" i="0" smtClean="0">
                        <a:solidFill>
                          <a:srgbClr val="C00000"/>
                        </a:solidFill>
                        <a:latin typeface="Cambria Math" panose="02040503050406030204" pitchFamily="18" charset="0"/>
                      </a:rPr>
                      <m:t>)</m:t>
                    </m:r>
                  </m:oMath>
                </a14:m>
                <a:r>
                  <a:rPr lang="en-US" dirty="0">
                    <a:solidFill>
                      <a:schemeClr val="tx1"/>
                    </a:solidFill>
                  </a:rPr>
                  <a:t> space </a:t>
                </a:r>
                <a:r>
                  <a:rPr lang="en-US" dirty="0">
                    <a:solidFill>
                      <a:srgbClr val="0070C0"/>
                    </a:solidFill>
                  </a:rPr>
                  <a:t>[HardtWoodruff13] </a:t>
                </a:r>
              </a:p>
              <a:p>
                <a:pPr>
                  <a:buClr>
                    <a:schemeClr val="tx1"/>
                  </a:buClr>
                </a:pPr>
                <a:r>
                  <a:rPr lang="en-US" dirty="0"/>
                  <a:t>Approximately learn sketch matrix </a:t>
                </a:r>
                <a14:m>
                  <m:oMath xmlns:m="http://schemas.openxmlformats.org/officeDocument/2006/math">
                    <m:r>
                      <a:rPr lang="en-US" b="0" i="1" smtClean="0">
                        <a:solidFill>
                          <a:srgbClr val="C00000"/>
                        </a:solidFill>
                        <a:latin typeface="Cambria Math" panose="02040503050406030204" pitchFamily="18" charset="0"/>
                      </a:rPr>
                      <m:t>𝐴</m:t>
                    </m:r>
                  </m:oMath>
                </a14:m>
                <a:r>
                  <a:rPr lang="en-US" dirty="0">
                    <a:solidFill>
                      <a:schemeClr val="tx1"/>
                    </a:solidFill>
                  </a:rPr>
                  <a:t>, query something in the kernel of </a:t>
                </a:r>
                <a14:m>
                  <m:oMath xmlns:m="http://schemas.openxmlformats.org/officeDocument/2006/math">
                    <m:r>
                      <a:rPr lang="en-US" b="0" i="1" smtClean="0">
                        <a:solidFill>
                          <a:srgbClr val="C00000"/>
                        </a:solidFill>
                        <a:latin typeface="Cambria Math" panose="02040503050406030204" pitchFamily="18" charset="0"/>
                      </a:rPr>
                      <m:t>𝐴</m:t>
                    </m:r>
                  </m:oMath>
                </a14:m>
                <a:endParaRPr lang="en-US" b="0" dirty="0">
                  <a:solidFill>
                    <a:srgbClr val="C00000"/>
                  </a:solidFill>
                </a:endParaRPr>
              </a:p>
              <a:p>
                <a:pPr>
                  <a:buClr>
                    <a:schemeClr val="tx1"/>
                  </a:buClr>
                </a:pPr>
                <a:r>
                  <a:rPr lang="en-US" dirty="0">
                    <a:solidFill>
                      <a:schemeClr val="tx1"/>
                    </a:solidFill>
                  </a:rPr>
                  <a:t>Iterative process, start with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𝑟</m:t>
                        </m:r>
                      </m:sub>
                    </m:sSub>
                  </m:oMath>
                </a14:m>
                <a:endParaRPr lang="en-US" dirty="0">
                  <a:solidFill>
                    <a:schemeClr val="tx1"/>
                  </a:solidFill>
                </a:endParaRPr>
              </a:p>
              <a:p>
                <a:pPr>
                  <a:buClr>
                    <a:schemeClr val="tx1"/>
                  </a:buClr>
                </a:pPr>
                <a:r>
                  <a:rPr lang="en-US" dirty="0">
                    <a:solidFill>
                      <a:srgbClr val="00B050"/>
                    </a:solidFill>
                  </a:rPr>
                  <a:t>Correlation finding</a:t>
                </a:r>
                <a:r>
                  <a:rPr lang="en-US" dirty="0"/>
                  <a:t>: Find vectors weakly correlated with </a:t>
                </a:r>
                <a14:m>
                  <m:oMath xmlns:m="http://schemas.openxmlformats.org/officeDocument/2006/math">
                    <m:r>
                      <a:rPr lang="en-US" b="0" i="1" smtClean="0">
                        <a:solidFill>
                          <a:srgbClr val="C00000"/>
                        </a:solidFill>
                        <a:latin typeface="Cambria Math" panose="02040503050406030204" pitchFamily="18" charset="0"/>
                      </a:rPr>
                      <m:t>𝐴</m:t>
                    </m:r>
                  </m:oMath>
                </a14:m>
                <a:r>
                  <a:rPr lang="en-US" dirty="0">
                    <a:solidFill>
                      <a:schemeClr val="tx1"/>
                    </a:solidFill>
                  </a:rPr>
                  <a:t> orthogonal to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b>
                    </m:sSub>
                  </m:oMath>
                </a14:m>
                <a:endParaRPr lang="en-US" dirty="0">
                  <a:solidFill>
                    <a:schemeClr val="tx1"/>
                  </a:solidFill>
                </a:endParaRPr>
              </a:p>
              <a:p>
                <a:pPr>
                  <a:buClr>
                    <a:schemeClr val="tx1"/>
                  </a:buClr>
                </a:pPr>
                <a:r>
                  <a:rPr lang="en-US" dirty="0">
                    <a:solidFill>
                      <a:srgbClr val="00B050"/>
                    </a:solidFill>
                  </a:rPr>
                  <a:t>Boosting</a:t>
                </a:r>
                <a:r>
                  <a:rPr lang="en-US" dirty="0"/>
                  <a:t>: Use these vectors to find strongly correlated vector</a:t>
                </a:r>
                <a:r>
                  <a:rPr lang="en-US"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𝑣</m:t>
                    </m:r>
                  </m:oMath>
                </a14:m>
                <a:endParaRPr lang="en-US" dirty="0"/>
              </a:p>
              <a:p>
                <a:pPr>
                  <a:buClr>
                    <a:schemeClr val="tx1"/>
                  </a:buClr>
                </a:pPr>
                <a:r>
                  <a:rPr lang="en-US" dirty="0">
                    <a:solidFill>
                      <a:srgbClr val="00B050"/>
                    </a:solidFill>
                  </a:rPr>
                  <a:t>Progress</a:t>
                </a:r>
                <a:r>
                  <a:rPr lang="en-US" dirty="0">
                    <a:solidFill>
                      <a:schemeClr val="tx1"/>
                    </a:solidFill>
                  </a:rPr>
                  <a:t>: Set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span</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𝑣</m:t>
                    </m:r>
                    <m:r>
                      <a:rPr lang="en-US" b="0" i="1" smtClean="0">
                        <a:solidFill>
                          <a:srgbClr val="C00000"/>
                        </a:solidFill>
                        <a:latin typeface="Cambria Math" panose="02040503050406030204" pitchFamily="18" charset="0"/>
                      </a:rPr>
                      <m:t>)</m:t>
                    </m:r>
                  </m:oMath>
                </a14:m>
                <a:endParaRPr lang="en-US" dirty="0">
                  <a:solidFill>
                    <a:schemeClr val="tx1"/>
                  </a:solidFill>
                </a:endParaRP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071" t="-2241" r="-1131" b="-140"/>
                </a:stretch>
              </a:blipFill>
            </p:spPr>
            <p:txBody>
              <a:bodyPr/>
              <a:lstStyle/>
              <a:p>
                <a:r>
                  <a:rPr lang="en-US">
                    <a:noFill/>
                  </a:rPr>
                  <a:t> </a:t>
                </a:r>
              </a:p>
            </p:txBody>
          </p:sp>
        </mc:Fallback>
      </mc:AlternateContent>
    </p:spTree>
    <p:extLst>
      <p:ext uri="{BB962C8B-B14F-4D97-AF65-F5344CB8AC3E}">
        <p14:creationId xmlns:p14="http://schemas.microsoft.com/office/powerpoint/2010/main" val="2429275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C00000"/>
                </a:solidFill>
              </a:rPr>
              <a:t>Streaming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Elements of an underlying data set </a:t>
                </a:r>
                <a14:m>
                  <m:oMath xmlns:m="http://schemas.openxmlformats.org/officeDocument/2006/math">
                    <m:r>
                      <a:rPr lang="en-US" sz="3200" i="1" smtClean="0">
                        <a:solidFill>
                          <a:srgbClr val="C00000"/>
                        </a:solidFill>
                        <a:latin typeface="Cambria Math" panose="02040503050406030204" pitchFamily="18" charset="0"/>
                      </a:rPr>
                      <m:t>𝑆</m:t>
                    </m:r>
                  </m:oMath>
                </a14:m>
                <a:r>
                  <a:rPr lang="en-US" sz="3200" dirty="0"/>
                  <a:t>, which arrives sequentially</a:t>
                </a:r>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b="0" i="1" smtClean="0">
                        <a:solidFill>
                          <a:srgbClr val="C00000"/>
                        </a:solidFill>
                        <a:latin typeface="Cambria Math" panose="02040503050406030204" pitchFamily="18" charset="0"/>
                      </a:rPr>
                      <m:t>𝑚</m:t>
                    </m:r>
                    <m:r>
                      <a:rPr lang="en-US" sz="3200" b="0" i="1" smtClean="0">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smtClean="0">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spTree>
    <p:extLst>
      <p:ext uri="{BB962C8B-B14F-4D97-AF65-F5344CB8AC3E}">
        <p14:creationId xmlns:p14="http://schemas.microsoft.com/office/powerpoint/2010/main" val="115385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Reconstruction Attack on Linear Sketches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Autofit/>
              </a:bodyPr>
              <a:lstStyle/>
              <a:p>
                <a:pPr>
                  <a:buClr>
                    <a:schemeClr val="tx1"/>
                  </a:buClr>
                </a:pPr>
                <a:r>
                  <a:rPr lang="en-US" sz="3200" dirty="0">
                    <a:solidFill>
                      <a:schemeClr val="tx1"/>
                    </a:solidFill>
                  </a:rPr>
                  <a:t>Attack randomly generates Gaussian vectors</a:t>
                </a:r>
              </a:p>
              <a:p>
                <a:pPr marL="0" indent="0">
                  <a:buClr>
                    <a:schemeClr val="tx1"/>
                  </a:buClr>
                  <a:buNone/>
                </a:pPr>
                <a:endParaRPr lang="en-US" sz="3200" dirty="0"/>
              </a:p>
              <a:p>
                <a:pPr>
                  <a:buClr>
                    <a:schemeClr val="tx1"/>
                  </a:buClr>
                </a:pPr>
                <a:r>
                  <a:rPr lang="en-US" sz="3200" dirty="0"/>
                  <a:t>Analysis uses rotational invariance of Gaussians to observe</a:t>
                </a:r>
              </a:p>
              <a:p>
                <a:pPr>
                  <a:buClr>
                    <a:schemeClr val="tx1"/>
                  </a:buClr>
                </a:pPr>
                <a:endParaRPr lang="en-US" sz="3200" dirty="0"/>
              </a:p>
              <a:p>
                <a:pPr>
                  <a:buClr>
                    <a:schemeClr val="tx1"/>
                  </a:buClr>
                </a:pPr>
                <a:r>
                  <a:rPr lang="en-US" sz="3200" dirty="0"/>
                  <a:t>Attack ONLY works on </a:t>
                </a:r>
                <a:r>
                  <a:rPr lang="en-US" sz="3200" i="1" dirty="0">
                    <a:solidFill>
                      <a:srgbClr val="FF0000"/>
                    </a:solidFill>
                  </a:rPr>
                  <a:t>real-valued inputs (main difficulty!) </a:t>
                </a:r>
                <a:r>
                  <a:rPr lang="en-US" sz="3200" dirty="0"/>
                  <a:t>and ONLY against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ℓ</m:t>
                        </m:r>
                      </m:e>
                      <m:sub>
                        <m:r>
                          <a:rPr lang="en-US" sz="3200" i="1">
                            <a:solidFill>
                              <a:srgbClr val="C00000"/>
                            </a:solidFill>
                            <a:latin typeface="Cambria Math" panose="02040503050406030204" pitchFamily="18" charset="0"/>
                          </a:rPr>
                          <m:t>𝑝</m:t>
                        </m:r>
                      </m:sub>
                    </m:sSub>
                  </m:oMath>
                </a14:m>
                <a:r>
                  <a:rPr lang="en-US" sz="3200" dirty="0">
                    <a:solidFill>
                      <a:srgbClr val="C00000"/>
                    </a:solidFill>
                  </a:rPr>
                  <a:t> </a:t>
                </a:r>
                <a:r>
                  <a:rPr lang="en-US" sz="3200" dirty="0"/>
                  <a:t>norm estimation for </a:t>
                </a:r>
                <a14:m>
                  <m:oMath xmlns:m="http://schemas.openxmlformats.org/officeDocument/2006/math">
                    <m:r>
                      <a:rPr lang="en-US" sz="3200" b="0" i="1" smtClean="0">
                        <a:solidFill>
                          <a:srgbClr val="C00000"/>
                        </a:solidFill>
                        <a:latin typeface="Cambria Math" panose="02040503050406030204" pitchFamily="18" charset="0"/>
                      </a:rPr>
                      <m:t>𝑝</m:t>
                    </m:r>
                    <m:r>
                      <a:rPr lang="en-US" sz="3200" b="0" i="1" smtClean="0">
                        <a:solidFill>
                          <a:srgbClr val="C00000"/>
                        </a:solidFill>
                        <a:latin typeface="Cambria Math" panose="02040503050406030204" pitchFamily="18" charset="0"/>
                      </a:rPr>
                      <m:t>&gt;0</m:t>
                    </m:r>
                  </m:oMath>
                </a14:m>
                <a:endParaRPr lang="en-US" sz="3200" dirty="0">
                  <a:solidFill>
                    <a:srgbClr val="C00000"/>
                  </a:solidFill>
                </a:endParaRP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369" t="-2941"/>
                </a:stretch>
              </a:blipFill>
            </p:spPr>
            <p:txBody>
              <a:bodyPr/>
              <a:lstStyle/>
              <a:p>
                <a:r>
                  <a:rPr lang="en-US">
                    <a:noFill/>
                  </a:rPr>
                  <a:t> </a:t>
                </a:r>
              </a:p>
            </p:txBody>
          </p:sp>
        </mc:Fallback>
      </mc:AlternateContent>
    </p:spTree>
    <p:extLst>
      <p:ext uri="{BB962C8B-B14F-4D97-AF65-F5344CB8AC3E}">
        <p14:creationId xmlns:p14="http://schemas.microsoft.com/office/powerpoint/2010/main" val="232649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Our Contribution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There is a constant </a:t>
                </a:r>
                <a14:m>
                  <m:oMath xmlns:m="http://schemas.openxmlformats.org/officeDocument/2006/math">
                    <m:r>
                      <a:rPr lang="en-US" sz="3200" i="1">
                        <a:solidFill>
                          <a:srgbClr val="C00000"/>
                        </a:solidFill>
                        <a:latin typeface="Cambria Math" panose="02040503050406030204" pitchFamily="18" charset="0"/>
                      </a:rPr>
                      <m:t>𝜀</m:t>
                    </m:r>
                    <m:r>
                      <a:rPr lang="en-US" sz="3200">
                        <a:solidFill>
                          <a:srgbClr val="C00000"/>
                        </a:solidFill>
                        <a:latin typeface="Cambria Math" panose="02040503050406030204" pitchFamily="18" charset="0"/>
                      </a:rPr>
                      <m:t>=</m:t>
                    </m:r>
                    <m:r>
                      <m:rPr>
                        <m:sty m:val="p"/>
                      </m:rPr>
                      <a:rPr lang="en-US" sz="3200">
                        <a:solidFill>
                          <a:srgbClr val="C00000"/>
                        </a:solidFill>
                        <a:latin typeface="Cambria Math" panose="02040503050406030204" pitchFamily="18" charset="0"/>
                      </a:rPr>
                      <m:t>Ω</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m:t>
                        </m:r>
                      </m:e>
                    </m:d>
                  </m:oMath>
                </a14:m>
                <a:r>
                  <a:rPr lang="en-US" sz="3200" dirty="0"/>
                  <a:t> so that any linear sketch giving a </a:t>
                </a:r>
                <a14:m>
                  <m:oMath xmlns:m="http://schemas.openxmlformats.org/officeDocument/2006/math">
                    <m:r>
                      <a:rPr lang="en-US" sz="320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1+</m:t>
                    </m:r>
                    <m:r>
                      <a:rPr lang="en-US" sz="3200" i="1">
                        <a:solidFill>
                          <a:srgbClr val="C00000"/>
                        </a:solidFill>
                        <a:latin typeface="Cambria Math" panose="02040503050406030204" pitchFamily="18" charset="0"/>
                      </a:rPr>
                      <m:t>𝜀</m:t>
                    </m:r>
                    <m:r>
                      <a:rPr lang="en-US" sz="3200" i="1">
                        <a:solidFill>
                          <a:srgbClr val="C00000"/>
                        </a:solidFill>
                        <a:latin typeface="Cambria Math" panose="02040503050406030204" pitchFamily="18" charset="0"/>
                      </a:rPr>
                      <m:t>)</m:t>
                    </m:r>
                  </m:oMath>
                </a14:m>
                <a:r>
                  <a:rPr lang="en-US" sz="3200" dirty="0"/>
                  <a:t>-approximation to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ℓ</m:t>
                        </m:r>
                      </m:e>
                      <m:sub>
                        <m:r>
                          <a:rPr lang="en-US" sz="3200" i="1">
                            <a:solidFill>
                              <a:srgbClr val="C00000"/>
                            </a:solidFill>
                            <a:latin typeface="Cambria Math" panose="02040503050406030204" pitchFamily="18" charset="0"/>
                          </a:rPr>
                          <m:t>0</m:t>
                        </m:r>
                      </m:sub>
                    </m:sSub>
                  </m:oMath>
                </a14:m>
                <a:r>
                  <a:rPr lang="en-US" sz="3200" dirty="0"/>
                  <a:t> on an adversarial insertion-deletion stream using </a:t>
                </a:r>
                <a14:m>
                  <m:oMath xmlns:m="http://schemas.openxmlformats.org/officeDocument/2006/math">
                    <m:r>
                      <a:rPr lang="en-US" sz="3200" i="1">
                        <a:solidFill>
                          <a:srgbClr val="C00000"/>
                        </a:solidFill>
                        <a:latin typeface="Cambria Math" panose="02040503050406030204" pitchFamily="18" charset="0"/>
                      </a:rPr>
                      <m:t>𝑟</m:t>
                    </m:r>
                    <m:r>
                      <a:rPr lang="en-US" sz="3200" i="1">
                        <a:solidFill>
                          <a:srgbClr val="C00000"/>
                        </a:solidFill>
                        <a:latin typeface="Cambria Math" panose="02040503050406030204" pitchFamily="18" charset="0"/>
                      </a:rPr>
                      <m:t>&lt; </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𝑛</m:t>
                        </m:r>
                      </m:e>
                      <m:sup>
                        <m:r>
                          <a:rPr lang="en-US" sz="3200" i="1">
                            <a:solidFill>
                              <a:srgbClr val="C00000"/>
                            </a:solidFill>
                            <a:latin typeface="Cambria Math" panose="02040503050406030204" pitchFamily="18" charset="0"/>
                          </a:rPr>
                          <m:t>𝑐</m:t>
                        </m:r>
                      </m:sup>
                    </m:sSup>
                  </m:oMath>
                </a14:m>
                <a:r>
                  <a:rPr lang="en-US" sz="3200" dirty="0"/>
                  <a:t> rows, for a constant </a:t>
                </a:r>
                <a14:m>
                  <m:oMath xmlns:m="http://schemas.openxmlformats.org/officeDocument/2006/math">
                    <m:r>
                      <a:rPr lang="en-US" sz="3200" b="0" i="1" smtClean="0">
                        <a:solidFill>
                          <a:srgbClr val="C00000"/>
                        </a:solidFill>
                        <a:latin typeface="Cambria Math" panose="02040503050406030204" pitchFamily="18" charset="0"/>
                      </a:rPr>
                      <m:t>𝑐</m:t>
                    </m:r>
                    <m:r>
                      <a:rPr lang="en-US" sz="3200" b="0" i="1" smtClean="0">
                        <a:solidFill>
                          <a:srgbClr val="C00000"/>
                        </a:solidFill>
                        <a:latin typeface="Cambria Math" panose="02040503050406030204" pitchFamily="18" charset="0"/>
                      </a:rPr>
                      <m:t>&gt;0</m:t>
                    </m:r>
                  </m:oMath>
                </a14:m>
                <a:r>
                  <a:rPr lang="en-US" sz="3200" dirty="0"/>
                  <a:t>, can be broken in </a:t>
                </a:r>
                <a14:m>
                  <m:oMath xmlns:m="http://schemas.openxmlformats.org/officeDocument/2006/math">
                    <m:acc>
                      <m:accPr>
                        <m:chr m:val="̃"/>
                        <m:ctrlPr>
                          <a:rPr lang="en-US" sz="3200" i="1" dirty="0">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𝑂</m:t>
                        </m:r>
                      </m:e>
                    </m:acc>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𝑟</m:t>
                            </m:r>
                          </m:e>
                          <m:sup>
                            <m:r>
                              <a:rPr lang="en-US" sz="3200" i="1">
                                <a:solidFill>
                                  <a:srgbClr val="C00000"/>
                                </a:solidFill>
                                <a:latin typeface="Cambria Math" panose="02040503050406030204" pitchFamily="18" charset="0"/>
                              </a:rPr>
                              <m:t>8</m:t>
                            </m:r>
                          </m:sup>
                        </m:sSup>
                      </m:e>
                    </m:d>
                  </m:oMath>
                </a14:m>
                <a:r>
                  <a:rPr lang="en-US" sz="3200" dirty="0"/>
                  <a:t> queries</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r="-2103"/>
                </a:stretch>
              </a:blipFill>
            </p:spPr>
            <p:txBody>
              <a:bodyPr/>
              <a:lstStyle/>
              <a:p>
                <a:r>
                  <a:rPr lang="en-US">
                    <a:noFill/>
                  </a:rPr>
                  <a:t> </a:t>
                </a:r>
              </a:p>
            </p:txBody>
          </p:sp>
        </mc:Fallback>
      </mc:AlternateContent>
    </p:spTree>
    <p:extLst>
      <p:ext uri="{BB962C8B-B14F-4D97-AF65-F5344CB8AC3E}">
        <p14:creationId xmlns:p14="http://schemas.microsoft.com/office/powerpoint/2010/main" val="3412607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1126" y="365125"/>
            <a:ext cx="3642674" cy="1325563"/>
          </a:xfrm>
        </p:spPr>
        <p:txBody>
          <a:bodyPr/>
          <a:lstStyle/>
          <a:p>
            <a:r>
              <a:rPr lang="en-US" dirty="0">
                <a:solidFill>
                  <a:srgbClr val="C00000"/>
                </a:solidFill>
              </a:rPr>
              <a:t>Questions?</a:t>
            </a:r>
          </a:p>
        </p:txBody>
      </p:sp>
      <p:pic>
        <p:nvPicPr>
          <p:cNvPr id="6" name="Content Placeholder 5" descr="conan.jpg"/>
          <p:cNvPicPr>
            <a:picLocks noGrp="1" noChangeAspect="1"/>
          </p:cNvPicPr>
          <p:nvPr>
            <p:ph idx="1"/>
          </p:nvPr>
        </p:nvPicPr>
        <p:blipFill>
          <a:blip r:embed="rId2" cstate="print"/>
          <a:stretch>
            <a:fillRect/>
          </a:stretch>
        </p:blipFill>
        <p:spPr>
          <a:xfrm>
            <a:off x="7752761" y="1825625"/>
            <a:ext cx="2502210" cy="2150659"/>
          </a:xfrm>
        </p:spPr>
      </p:pic>
      <p:sp>
        <p:nvSpPr>
          <p:cNvPr id="7" name="Title 1">
            <a:extLst>
              <a:ext uri="{FF2B5EF4-FFF2-40B4-BE49-F238E27FC236}">
                <a16:creationId xmlns:a16="http://schemas.microsoft.com/office/drawing/2014/main" id="{70B03FB5-EC2A-4E69-8171-BD44A3FEBFCA}"/>
              </a:ext>
            </a:extLst>
          </p:cNvPr>
          <p:cNvSpPr txBox="1">
            <a:spLocks/>
          </p:cNvSpPr>
          <p:nvPr/>
        </p:nvSpPr>
        <p:spPr>
          <a:xfrm>
            <a:off x="838200" y="365125"/>
            <a:ext cx="39317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C00000"/>
                </a:solidFill>
              </a:rPr>
              <a:t>Upcoming</a:t>
            </a:r>
          </a:p>
        </p:txBody>
      </p:sp>
      <p:cxnSp>
        <p:nvCxnSpPr>
          <p:cNvPr id="4" name="Straight Connector 3">
            <a:extLst>
              <a:ext uri="{FF2B5EF4-FFF2-40B4-BE49-F238E27FC236}">
                <a16:creationId xmlns:a16="http://schemas.microsoft.com/office/drawing/2014/main" id="{60C584AE-C04C-4EC9-8B62-B1CC3A1D9C20}"/>
              </a:ext>
            </a:extLst>
          </p:cNvPr>
          <p:cNvCxnSpPr>
            <a:cxnSpLocks/>
          </p:cNvCxnSpPr>
          <p:nvPr/>
        </p:nvCxnSpPr>
        <p:spPr>
          <a:xfrm>
            <a:off x="6138420" y="307468"/>
            <a:ext cx="0" cy="624306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27D32BCC-9E94-4BED-A0AA-3B7239E70958}"/>
              </a:ext>
            </a:extLst>
          </p:cNvPr>
          <p:cNvSpPr txBox="1">
            <a:spLocks/>
          </p:cNvSpPr>
          <p:nvPr/>
        </p:nvSpPr>
        <p:spPr>
          <a:xfrm>
            <a:off x="304800" y="1690688"/>
            <a:ext cx="5611906" cy="4509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Char char="§"/>
            </a:pPr>
            <a:r>
              <a:rPr lang="en-US" sz="3200" dirty="0"/>
              <a:t>Attack intuition</a:t>
            </a:r>
          </a:p>
        </p:txBody>
      </p:sp>
    </p:spTree>
    <p:extLst>
      <p:ext uri="{BB962C8B-B14F-4D97-AF65-F5344CB8AC3E}">
        <p14:creationId xmlns:p14="http://schemas.microsoft.com/office/powerpoint/2010/main" val="2982701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Gap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0</m:t>
                        </m:r>
                      </m:sub>
                    </m:sSub>
                  </m:oMath>
                </a14:m>
                <a:r>
                  <a:rPr lang="en-US" dirty="0"/>
                  <a:t> </a:t>
                </a:r>
                <a:r>
                  <a:rPr lang="en-US" dirty="0">
                    <a:solidFill>
                      <a:srgbClr val="C00000"/>
                    </a:solidFill>
                  </a:rPr>
                  <a:t>Norm Problem</a:t>
                </a:r>
                <a:endParaRPr lang="en-US" dirty="0"/>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dirty="0"/>
                  <a:t>Let </a:t>
                </a:r>
                <a14:m>
                  <m:oMath xmlns:m="http://schemas.openxmlformats.org/officeDocument/2006/math">
                    <m:r>
                      <a:rPr lang="en-US" b="0" i="1" smtClean="0">
                        <a:solidFill>
                          <a:srgbClr val="C00000"/>
                        </a:solidFill>
                        <a:latin typeface="Cambria Math" panose="02040503050406030204" pitchFamily="18" charset="0"/>
                      </a:rPr>
                      <m:t>𝛼</m:t>
                    </m:r>
                  </m:oMath>
                </a14:m>
                <a:r>
                  <a:rPr lang="en-US" dirty="0"/>
                  <a:t> and </a:t>
                </a:r>
                <a14:m>
                  <m:oMath xmlns:m="http://schemas.openxmlformats.org/officeDocument/2006/math">
                    <m:r>
                      <a:rPr lang="en-US" i="1">
                        <a:solidFill>
                          <a:srgbClr val="C00000"/>
                        </a:solidFill>
                        <a:latin typeface="Cambria Math" panose="02040503050406030204" pitchFamily="18" charset="0"/>
                      </a:rPr>
                      <m:t>𝛽</m:t>
                    </m:r>
                  </m:oMath>
                </a14:m>
                <a:r>
                  <a:rPr lang="en-US" dirty="0"/>
                  <a:t> be fixed constants</a:t>
                </a:r>
              </a:p>
              <a:p>
                <a:pPr>
                  <a:buClr>
                    <a:schemeClr val="tx1"/>
                  </a:buClr>
                </a:pPr>
                <a:endParaRPr lang="en-US" dirty="0"/>
              </a:p>
              <a:p>
                <a:pPr>
                  <a:buClr>
                    <a:schemeClr val="tx1"/>
                  </a:buClr>
                </a:pPr>
                <a:r>
                  <a:rPr lang="en-US" dirty="0"/>
                  <a:t>Distinguish between the case where </a:t>
                </a:r>
                <a14:m>
                  <m:oMath xmlns:m="http://schemas.openxmlformats.org/officeDocument/2006/math">
                    <m:sSub>
                      <m:sSubPr>
                        <m:ctrlPr>
                          <a:rPr lang="en-US" b="0" i="1" smtClean="0">
                            <a:solidFill>
                              <a:srgbClr val="C00000"/>
                            </a:solidFill>
                            <a:latin typeface="Cambria Math" panose="02040503050406030204" pitchFamily="18" charset="0"/>
                          </a:rPr>
                        </m:ctrlPr>
                      </m:sSub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𝑥</m:t>
                            </m:r>
                          </m:e>
                        </m:d>
                      </m:e>
                      <m:sub>
                        <m:r>
                          <a:rPr lang="en-US" b="0" i="1" smtClean="0">
                            <a:solidFill>
                              <a:srgbClr val="C00000"/>
                            </a:solidFill>
                            <a:latin typeface="Cambria Math" panose="02040503050406030204" pitchFamily="18" charset="0"/>
                          </a:rPr>
                          <m:t>0</m:t>
                        </m:r>
                      </m:sub>
                    </m:sSub>
                    <m:r>
                      <a:rPr lang="en-US" b="0" i="1" smtClean="0">
                        <a:solidFill>
                          <a:srgbClr val="C00000"/>
                        </a:solidFill>
                        <a:latin typeface="Cambria Math" panose="02040503050406030204" pitchFamily="18" charset="0"/>
                      </a:rPr>
                      <m:t>&lt;</m:t>
                    </m:r>
                    <m:r>
                      <a:rPr lang="en-US" b="0" i="1" smtClean="0">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𝑛</m:t>
                    </m:r>
                  </m:oMath>
                </a14:m>
                <a:r>
                  <a:rPr lang="en-US" dirty="0"/>
                  <a:t> or </a:t>
                </a:r>
                <a14:m>
                  <m:oMath xmlns:m="http://schemas.openxmlformats.org/officeDocument/2006/math">
                    <m:sSub>
                      <m:sSubPr>
                        <m:ctrlPr>
                          <a:rPr lang="en-US" i="1">
                            <a:solidFill>
                              <a:srgbClr val="C00000"/>
                            </a:solidFill>
                            <a:latin typeface="Cambria Math" panose="02040503050406030204" pitchFamily="18" charset="0"/>
                          </a:rPr>
                        </m:ctrlPr>
                      </m:sSubPr>
                      <m:e>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𝑥</m:t>
                            </m:r>
                          </m:e>
                        </m:d>
                      </m:e>
                      <m:sub>
                        <m:r>
                          <a:rPr lang="en-US" i="1">
                            <a:solidFill>
                              <a:srgbClr val="C00000"/>
                            </a:solidFill>
                            <a:latin typeface="Cambria Math" panose="02040503050406030204" pitchFamily="18" charset="0"/>
                          </a:rPr>
                          <m:t>0</m:t>
                        </m:r>
                      </m:sub>
                    </m:sSub>
                    <m:r>
                      <a:rPr lang="en-US" b="0" i="1" smtClean="0">
                        <a:solidFill>
                          <a:srgbClr val="C00000"/>
                        </a:solidFill>
                        <a:latin typeface="Cambria Math" panose="02040503050406030204" pitchFamily="18" charset="0"/>
                      </a:rPr>
                      <m:t>&gt;</m:t>
                    </m:r>
                    <m:r>
                      <a:rPr lang="en-US" b="0" i="1" smtClean="0">
                        <a:solidFill>
                          <a:srgbClr val="C00000"/>
                        </a:solidFill>
                        <a:latin typeface="Cambria Math" panose="02040503050406030204" pitchFamily="18" charset="0"/>
                      </a:rPr>
                      <m:t>𝛽</m:t>
                    </m:r>
                    <m:r>
                      <a:rPr lang="en-US" i="1">
                        <a:solidFill>
                          <a:srgbClr val="C00000"/>
                        </a:solidFill>
                        <a:latin typeface="Cambria Math" panose="02040503050406030204" pitchFamily="18" charset="0"/>
                      </a:rPr>
                      <m:t>𝑛</m:t>
                    </m:r>
                  </m:oMath>
                </a14:m>
                <a:endParaRPr lang="en-US" dirty="0">
                  <a:solidFill>
                    <a:srgbClr val="C00000"/>
                  </a:solidFill>
                </a:endParaRPr>
              </a:p>
              <a:p>
                <a:pPr marL="0" indent="0">
                  <a:buClr>
                    <a:schemeClr val="tx1"/>
                  </a:buClr>
                  <a:buNone/>
                </a:pPr>
                <a:endParaRPr lang="en-US" dirty="0"/>
              </a:p>
              <a:p>
                <a:pPr>
                  <a:buClr>
                    <a:schemeClr val="tx1"/>
                  </a:buClr>
                </a:pPr>
                <a:r>
                  <a:rPr lang="en-US" dirty="0"/>
                  <a:t>Algorithm allowed to arbitrarily output when neither case holds</a:t>
                </a:r>
              </a:p>
              <a:p>
                <a:pPr marL="0" indent="0">
                  <a:buClr>
                    <a:schemeClr val="tx1"/>
                  </a:buClr>
                  <a:buNone/>
                </a:pPr>
                <a:endParaRPr lang="en-US" dirty="0"/>
              </a:p>
              <a:p>
                <a:pPr>
                  <a:buClr>
                    <a:schemeClr val="tx1"/>
                  </a:buClr>
                </a:pPr>
                <a:r>
                  <a:rPr lang="en-US" dirty="0"/>
                  <a:t>Any multiplicative </a:t>
                </a:r>
                <a14:m>
                  <m:oMath xmlns:m="http://schemas.openxmlformats.org/officeDocument/2006/math">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t>-approximation algorithm to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ℓ</m:t>
                        </m:r>
                      </m:e>
                      <m:sub>
                        <m:r>
                          <a:rPr lang="en-US" b="0" i="1" smtClean="0">
                            <a:solidFill>
                              <a:srgbClr val="C00000"/>
                            </a:solidFill>
                            <a:latin typeface="Cambria Math" panose="02040503050406030204" pitchFamily="18" charset="0"/>
                          </a:rPr>
                          <m:t>0</m:t>
                        </m:r>
                      </m:sub>
                    </m:sSub>
                  </m:oMath>
                </a14:m>
                <a:r>
                  <a:rPr lang="en-US" dirty="0"/>
                  <a:t> can solve the gap problem, for sufficiently small </a:t>
                </a:r>
                <a14:m>
                  <m:oMath xmlns:m="http://schemas.openxmlformats.org/officeDocument/2006/math">
                    <m:r>
                      <a:rPr lang="en-US" i="1">
                        <a:solidFill>
                          <a:srgbClr val="C00000"/>
                        </a:solidFill>
                        <a:latin typeface="Cambria Math" panose="02040503050406030204" pitchFamily="18" charset="0"/>
                      </a:rPr>
                      <m:t>𝜀</m:t>
                    </m:r>
                  </m:oMath>
                </a14:m>
                <a:endParaRPr lang="en-US"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4"/>
                <a:stretch>
                  <a:fillRect l="-996" t="-2036"/>
                </a:stretch>
              </a:blipFill>
            </p:spPr>
            <p:txBody>
              <a:bodyPr/>
              <a:lstStyle/>
              <a:p>
                <a:r>
                  <a:rPr lang="en-US">
                    <a:noFill/>
                  </a:rPr>
                  <a:t> </a:t>
                </a:r>
              </a:p>
            </p:txBody>
          </p:sp>
        </mc:Fallback>
      </mc:AlternateContent>
    </p:spTree>
    <p:extLst>
      <p:ext uri="{BB962C8B-B14F-4D97-AF65-F5344CB8AC3E}">
        <p14:creationId xmlns:p14="http://schemas.microsoft.com/office/powerpoint/2010/main" val="1741578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A Motivating Question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746759" y="1883813"/>
                <a:ext cx="11078095" cy="4788239"/>
              </a:xfrm>
            </p:spPr>
            <p:txBody>
              <a:bodyPr>
                <a:normAutofit/>
              </a:bodyPr>
              <a:lstStyle/>
              <a:p>
                <a:pPr>
                  <a:buClr>
                    <a:schemeClr val="tx1"/>
                  </a:buClr>
                </a:pPr>
                <a:r>
                  <a:rPr lang="en-US" sz="3200" dirty="0"/>
                  <a:t>Some coordinates of the input vector are </a:t>
                </a:r>
                <a:r>
                  <a:rPr lang="en-US" sz="3200" dirty="0">
                    <a:solidFill>
                      <a:srgbClr val="C00000"/>
                    </a:solidFill>
                  </a:rPr>
                  <a:t>significant</a:t>
                </a:r>
                <a:r>
                  <a:rPr lang="en-US" sz="3200" dirty="0"/>
                  <a:t>, i.e., learned well by the sketching matrix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but most of them are not</a:t>
                </a:r>
                <a:endParaRPr lang="en-US" sz="2800" dirty="0"/>
              </a:p>
              <a:p>
                <a:pPr>
                  <a:buClr>
                    <a:schemeClr val="tx1"/>
                  </a:buClr>
                </a:pPr>
                <a:endParaRPr lang="en-US" sz="3200" dirty="0"/>
              </a:p>
              <a:p>
                <a:pPr>
                  <a:buClr>
                    <a:schemeClr val="tx1"/>
                  </a:buClr>
                </a:pPr>
                <a:r>
                  <a:rPr lang="en-US" sz="3200" dirty="0"/>
                  <a:t>What does significant mean?</a:t>
                </a:r>
              </a:p>
              <a:p>
                <a:pPr marL="0" indent="0">
                  <a:buClr>
                    <a:schemeClr val="tx1"/>
                  </a:buClr>
                  <a:buNone/>
                </a:pPr>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746759" y="1883813"/>
                <a:ext cx="11078095" cy="4788239"/>
              </a:xfrm>
              <a:blipFill>
                <a:blip r:embed="rId3"/>
                <a:stretch>
                  <a:fillRect l="-1210" t="-2675"/>
                </a:stretch>
              </a:blipFill>
            </p:spPr>
            <p:txBody>
              <a:bodyPr/>
              <a:lstStyle/>
              <a:p>
                <a:r>
                  <a:rPr lang="en-US">
                    <a:noFill/>
                  </a:rPr>
                  <a:t> </a:t>
                </a:r>
              </a:p>
            </p:txBody>
          </p:sp>
        </mc:Fallback>
      </mc:AlternateContent>
    </p:spTree>
    <p:extLst>
      <p:ext uri="{BB962C8B-B14F-4D97-AF65-F5344CB8AC3E}">
        <p14:creationId xmlns:p14="http://schemas.microsoft.com/office/powerpoint/2010/main" val="3646747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A Motivating Question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Intuitively, a sketch matrix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may preserve a “large” amount of information about some coordinates and a “small” amount of information about other coordinates</a:t>
                </a:r>
              </a:p>
              <a:p>
                <a:pPr lvl="1">
                  <a:buClr>
                    <a:schemeClr val="tx1"/>
                  </a:buClr>
                </a:pPr>
                <a:r>
                  <a:rPr lang="en-US" sz="3200" dirty="0"/>
                  <a:t>There can be a row of </a:t>
                </a: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that is nonzero in only a single column</a:t>
                </a:r>
              </a:p>
              <a:p>
                <a:pPr lvl="1">
                  <a:buClr>
                    <a:schemeClr val="tx1"/>
                  </a:buClr>
                </a:pPr>
                <a14:m>
                  <m:oMath xmlns:m="http://schemas.openxmlformats.org/officeDocument/2006/math">
                    <m:r>
                      <a:rPr lang="en-US" sz="3200" b="0" i="1" smtClean="0">
                        <a:solidFill>
                          <a:srgbClr val="C00000"/>
                        </a:solidFill>
                        <a:latin typeface="Cambria Math" panose="02040503050406030204" pitchFamily="18" charset="0"/>
                      </a:rPr>
                      <m:t>𝐴</m:t>
                    </m:r>
                  </m:oMath>
                </a14:m>
                <a:r>
                  <a:rPr lang="en-US" sz="3200" dirty="0"/>
                  <a:t> can be sampled such that a random set of </a:t>
                </a:r>
                <a14:m>
                  <m:oMath xmlns:m="http://schemas.openxmlformats.org/officeDocument/2006/math">
                    <m:r>
                      <a:rPr lang="en-US" sz="3200" b="0" i="1" smtClean="0">
                        <a:solidFill>
                          <a:srgbClr val="C00000"/>
                        </a:solidFill>
                        <a:latin typeface="Cambria Math" panose="02040503050406030204" pitchFamily="18" charset="0"/>
                      </a:rPr>
                      <m:t>𝑂</m:t>
                    </m:r>
                    <m:r>
                      <a:rPr lang="en-US" sz="3200" b="0" i="1" smtClean="0">
                        <a:solidFill>
                          <a:srgbClr val="C00000"/>
                        </a:solidFill>
                        <a:latin typeface="Cambria Math" panose="02040503050406030204" pitchFamily="18" charset="0"/>
                      </a:rPr>
                      <m:t>(1)</m:t>
                    </m:r>
                  </m:oMath>
                </a14:m>
                <a:r>
                  <a:rPr lang="en-US" sz="3200" dirty="0"/>
                  <a:t> coordinates has large information</a:t>
                </a:r>
              </a:p>
              <a:p>
                <a:pPr lvl="1">
                  <a:buClr>
                    <a:schemeClr val="tx1"/>
                  </a:buClr>
                </a:pPr>
                <a:r>
                  <a:rPr lang="en-US" sz="3200" dirty="0"/>
                  <a:t>There can be coordinates that only appears in columns with a large number of nonzero entries</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r="-2103"/>
                </a:stretch>
              </a:blipFill>
            </p:spPr>
            <p:txBody>
              <a:bodyPr/>
              <a:lstStyle/>
              <a:p>
                <a:r>
                  <a:rPr lang="en-US">
                    <a:noFill/>
                  </a:rPr>
                  <a:t> </a:t>
                </a:r>
              </a:p>
            </p:txBody>
          </p:sp>
        </mc:Fallback>
      </mc:AlternateContent>
    </p:spTree>
    <p:extLst>
      <p:ext uri="{BB962C8B-B14F-4D97-AF65-F5344CB8AC3E}">
        <p14:creationId xmlns:p14="http://schemas.microsoft.com/office/powerpoint/2010/main" val="2195295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C03587-57EC-7B25-C0D2-0F66DD43AE20}"/>
                  </a:ext>
                </a:extLst>
              </p:cNvPr>
              <p:cNvSpPr txBox="1"/>
              <p:nvPr/>
            </p:nvSpPr>
            <p:spPr>
              <a:xfrm>
                <a:off x="532522" y="2921812"/>
                <a:ext cx="4993849"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𝑥</m:t>
                      </m:r>
                      <m:r>
                        <a:rPr lang="en-US" sz="4000" i="1" smtClean="0">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0,1,0,1,0,0,0</m:t>
                          </m:r>
                        </m:e>
                      </m:d>
                    </m:oMath>
                  </m:oMathPara>
                </a14:m>
                <a:endParaRPr lang="en-US" sz="4000" dirty="0"/>
              </a:p>
            </p:txBody>
          </p:sp>
        </mc:Choice>
        <mc:Fallback xmlns="">
          <p:sp>
            <p:nvSpPr>
              <p:cNvPr id="5" name="TextBox 4">
                <a:extLst>
                  <a:ext uri="{FF2B5EF4-FFF2-40B4-BE49-F238E27FC236}">
                    <a16:creationId xmlns:a16="http://schemas.microsoft.com/office/drawing/2014/main" id="{A5C03587-57EC-7B25-C0D2-0F66DD43AE20}"/>
                  </a:ext>
                </a:extLst>
              </p:cNvPr>
              <p:cNvSpPr txBox="1">
                <a:spLocks noRot="1" noChangeAspect="1" noMove="1" noResize="1" noEditPoints="1" noAdjustHandles="1" noChangeArrowheads="1" noChangeShapeType="1" noTextEdit="1"/>
              </p:cNvSpPr>
              <p:nvPr/>
            </p:nvSpPr>
            <p:spPr>
              <a:xfrm>
                <a:off x="532522" y="2921812"/>
                <a:ext cx="4993849"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43F1C19-C484-29FC-8A4B-67E5D436D126}"/>
                  </a:ext>
                </a:extLst>
              </p:cNvPr>
              <p:cNvSpPr txBox="1"/>
              <p:nvPr/>
            </p:nvSpPr>
            <p:spPr>
              <a:xfrm>
                <a:off x="2394931" y="4632459"/>
                <a:ext cx="9034292" cy="1323439"/>
              </a:xfrm>
              <a:prstGeom prst="rect">
                <a:avLst/>
              </a:prstGeom>
              <a:noFill/>
            </p:spPr>
            <p:txBody>
              <a:bodyPr wrap="square">
                <a:spAutoFit/>
              </a:bodyPr>
              <a:lstStyle/>
              <a:p>
                <a14:m>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0,0,0,</m:t>
                        </m:r>
                        <m:r>
                          <a:rPr lang="en-US" sz="4000" b="0" i="1" smtClean="0">
                            <a:solidFill>
                              <a:srgbClr val="00B0F0"/>
                            </a:solidFill>
                            <a:latin typeface="Cambria Math" panose="02040503050406030204" pitchFamily="18" charset="0"/>
                          </a:rPr>
                          <m:t>1</m:t>
                        </m:r>
                        <m:r>
                          <a:rPr lang="en-US" sz="4000" b="0" i="1" smtClean="0">
                            <a:solidFill>
                              <a:srgbClr val="C00000"/>
                            </a:solidFill>
                            <a:latin typeface="Cambria Math" panose="02040503050406030204" pitchFamily="18" charset="0"/>
                          </a:rPr>
                          <m:t>,0,0,0</m:t>
                        </m:r>
                      </m:e>
                    </m:d>
                  </m:oMath>
                </a14:m>
                <a:r>
                  <a:rPr lang="en-US" sz="4000" dirty="0">
                    <a:sym typeface="Wingdings 3" panose="05040102010807070707" pitchFamily="18" charset="2"/>
                  </a:rPr>
                  <a:t></a:t>
                </a:r>
                <a:r>
                  <a:rPr lang="en-US" sz="4000" dirty="0">
                    <a:solidFill>
                      <a:srgbClr val="C00000"/>
                    </a:solidFill>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sSub>
                          <m:sSubPr>
                            <m:ctrlPr>
                              <a:rPr lang="en-US" sz="4000" i="1" smtClean="0">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𝐴</m:t>
                            </m:r>
                          </m:e>
                          <m:sub>
                            <m:r>
                              <a:rPr lang="en-US" sz="4000" i="1">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r>
                          <a:rPr lang="en-US" sz="4000" b="0" i="1" smtClean="0">
                            <a:solidFill>
                              <a:schemeClr val="tx1"/>
                            </a:solidFill>
                            <a:latin typeface="Cambria Math" panose="02040503050406030204" pitchFamily="18" charset="0"/>
                          </a:rPr>
                          <m:t>𝑥</m:t>
                        </m:r>
                      </m:e>
                    </m:d>
                    <m:r>
                      <a:rPr lang="en-US" sz="4000" b="0" i="1" smtClean="0">
                        <a:solidFill>
                          <a:srgbClr val="C00000"/>
                        </a:solidFill>
                        <a:latin typeface="Cambria Math" panose="02040503050406030204" pitchFamily="18" charset="0"/>
                      </a:rPr>
                      <m:t>=</m:t>
                    </m:r>
                    <m:r>
                      <a:rPr lang="en-US" sz="4000" b="0" i="1" smtClean="0">
                        <a:solidFill>
                          <a:srgbClr val="00B0F0"/>
                        </a:solidFill>
                        <a:latin typeface="Cambria Math" panose="02040503050406030204" pitchFamily="18" charset="0"/>
                      </a:rPr>
                      <m:t>1</m:t>
                    </m:r>
                  </m:oMath>
                </a14:m>
                <a:endParaRPr lang="en-US" sz="4000" dirty="0"/>
              </a:p>
              <a:p>
                <a14:m>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2</m:t>
                        </m:r>
                      </m:sub>
                    </m:sSub>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1,−1,1,1,0,1,1</m:t>
                        </m:r>
                      </m:e>
                    </m:d>
                  </m:oMath>
                </a14:m>
                <a:r>
                  <a:rPr lang="en-US" sz="4000" dirty="0">
                    <a:sym typeface="Wingdings 3" panose="05040102010807070707" pitchFamily="18" charset="2"/>
                  </a:rPr>
                  <a:t></a:t>
                </a:r>
                <a:r>
                  <a:rPr lang="en-US" sz="4000" dirty="0">
                    <a:solidFill>
                      <a:srgbClr val="C00000"/>
                    </a:solidFill>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sSub>
                          <m:sSubPr>
                            <m:ctrlPr>
                              <a:rPr lang="en-US" sz="4000" i="1" smtClean="0">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2</m:t>
                            </m:r>
                          </m:sub>
                        </m:sSub>
                        <m:r>
                          <a:rPr lang="en-US" sz="4000" b="0" i="1" smtClean="0">
                            <a:solidFill>
                              <a:srgbClr val="C00000"/>
                            </a:solidFill>
                            <a:latin typeface="Cambria Math" panose="02040503050406030204" pitchFamily="18" charset="0"/>
                          </a:rPr>
                          <m:t>,</m:t>
                        </m:r>
                        <m:r>
                          <a:rPr lang="en-US" sz="4000" b="0" i="1" smtClean="0">
                            <a:solidFill>
                              <a:schemeClr val="tx1"/>
                            </a:solidFill>
                            <a:latin typeface="Cambria Math" panose="02040503050406030204" pitchFamily="18" charset="0"/>
                          </a:rPr>
                          <m:t>𝑥</m:t>
                        </m:r>
                      </m:e>
                    </m:d>
                    <m:r>
                      <a:rPr lang="en-US" sz="4000" b="0" i="1" smtClean="0">
                        <a:solidFill>
                          <a:srgbClr val="C00000"/>
                        </a:solidFill>
                        <a:latin typeface="Cambria Math" panose="02040503050406030204" pitchFamily="18" charset="0"/>
                      </a:rPr>
                      <m:t>=0</m:t>
                    </m:r>
                  </m:oMath>
                </a14:m>
                <a:endParaRPr lang="en-US" sz="4000" dirty="0"/>
              </a:p>
            </p:txBody>
          </p:sp>
        </mc:Choice>
        <mc:Fallback xmlns="">
          <p:sp>
            <p:nvSpPr>
              <p:cNvPr id="8" name="TextBox 7">
                <a:extLst>
                  <a:ext uri="{FF2B5EF4-FFF2-40B4-BE49-F238E27FC236}">
                    <a16:creationId xmlns:a16="http://schemas.microsoft.com/office/drawing/2014/main" id="{F43F1C19-C484-29FC-8A4B-67E5D436D126}"/>
                  </a:ext>
                </a:extLst>
              </p:cNvPr>
              <p:cNvSpPr txBox="1">
                <a:spLocks noRot="1" noChangeAspect="1" noMove="1" noResize="1" noEditPoints="1" noAdjustHandles="1" noChangeArrowheads="1" noChangeShapeType="1" noTextEdit="1"/>
              </p:cNvSpPr>
              <p:nvPr/>
            </p:nvSpPr>
            <p:spPr>
              <a:xfrm>
                <a:off x="2394931" y="4632459"/>
                <a:ext cx="9034292" cy="1323439"/>
              </a:xfrm>
              <a:prstGeom prst="rect">
                <a:avLst/>
              </a:prstGeom>
              <a:blipFill>
                <a:blip r:embed="rId4"/>
                <a:stretch>
                  <a:fillRect t="-9217"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30B95C-7545-CA0C-A2B2-0764A99EE703}"/>
                  </a:ext>
                </a:extLst>
              </p:cNvPr>
              <p:cNvSpPr txBox="1"/>
              <p:nvPr/>
            </p:nvSpPr>
            <p:spPr>
              <a:xfrm>
                <a:off x="3175542" y="1106774"/>
                <a:ext cx="6094428" cy="11187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𝐴𝑥</m:t>
                      </m:r>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eqArr>
                            <m:eqArrPr>
                              <m:ctrlPr>
                                <a:rPr lang="en-US" sz="4000" i="1">
                                  <a:solidFill>
                                    <a:srgbClr val="C00000"/>
                                  </a:solidFill>
                                  <a:latin typeface="Cambria Math" panose="02040503050406030204" pitchFamily="18" charset="0"/>
                                </a:rPr>
                              </m:ctrlPr>
                            </m:eqArrPr>
                            <m:e>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smtClean="0">
                                  <a:solidFill>
                                    <a:srgbClr val="00B0F0"/>
                                  </a:solidFill>
                                  <a:latin typeface="Cambria Math" panose="02040503050406030204" pitchFamily="18" charset="0"/>
                                </a:rPr>
                                <m:t>1</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e>
                            <m:e>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−1  1</m:t>
                              </m:r>
                              <m:r>
                                <a:rPr lang="en-US" sz="4000" i="1">
                                  <a:solidFill>
                                    <a:srgbClr val="C00000"/>
                                  </a:solidFill>
                                  <a:latin typeface="Cambria Math" panose="02040503050406030204" pitchFamily="18" charset="0"/>
                                </a:rPr>
                                <m:t>  1  0  </m:t>
                              </m:r>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1</m:t>
                              </m:r>
                            </m:e>
                          </m:eqArr>
                        </m:e>
                      </m:d>
                    </m:oMath>
                  </m:oMathPara>
                </a14:m>
                <a:endParaRPr lang="en-US" sz="4000" dirty="0"/>
              </a:p>
            </p:txBody>
          </p:sp>
        </mc:Choice>
        <mc:Fallback xmlns="">
          <p:sp>
            <p:nvSpPr>
              <p:cNvPr id="10" name="TextBox 9">
                <a:extLst>
                  <a:ext uri="{FF2B5EF4-FFF2-40B4-BE49-F238E27FC236}">
                    <a16:creationId xmlns:a16="http://schemas.microsoft.com/office/drawing/2014/main" id="{A830B95C-7545-CA0C-A2B2-0764A99EE703}"/>
                  </a:ext>
                </a:extLst>
              </p:cNvPr>
              <p:cNvSpPr txBox="1">
                <a:spLocks noRot="1" noChangeAspect="1" noMove="1" noResize="1" noEditPoints="1" noAdjustHandles="1" noChangeArrowheads="1" noChangeShapeType="1" noTextEdit="1"/>
              </p:cNvSpPr>
              <p:nvPr/>
            </p:nvSpPr>
            <p:spPr>
              <a:xfrm>
                <a:off x="3175542" y="1106774"/>
                <a:ext cx="6094428" cy="111876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B5C452D-FF03-F274-1157-B48F2C53DFBE}"/>
                  </a:ext>
                </a:extLst>
              </p:cNvPr>
              <p:cNvSpPr txBox="1"/>
              <p:nvPr/>
            </p:nvSpPr>
            <p:spPr>
              <a:xfrm>
                <a:off x="8642728" y="-53153"/>
                <a:ext cx="1848291" cy="41256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i="1">
                              <a:solidFill>
                                <a:srgbClr val="C00000"/>
                              </a:solidFill>
                              <a:latin typeface="Cambria Math" panose="02040503050406030204" pitchFamily="18" charset="0"/>
                            </a:rPr>
                          </m:ctrlPr>
                        </m:dPr>
                        <m:e>
                          <m:eqArr>
                            <m:eqArrPr>
                              <m:ctrlPr>
                                <a:rPr lang="en-US" sz="4000" i="1">
                                  <a:solidFill>
                                    <a:srgbClr val="C00000"/>
                                  </a:solidFill>
                                  <a:latin typeface="Cambria Math" panose="02040503050406030204" pitchFamily="18" charset="0"/>
                                </a:rPr>
                              </m:ctrlPr>
                            </m:eqArrPr>
                            <m:e>
                              <m:r>
                                <a:rPr lang="en-US" sz="4000" i="1">
                                  <a:solidFill>
                                    <a:srgbClr val="C00000"/>
                                  </a:solidFill>
                                  <a:latin typeface="Cambria Math" panose="02040503050406030204" pitchFamily="18" charset="0"/>
                                </a:rPr>
                                <m:t>0</m:t>
                              </m:r>
                            </m:e>
                            <m:e>
                              <m:r>
                                <a:rPr lang="en-US" sz="4000" i="1">
                                  <a:solidFill>
                                    <a:srgbClr val="C00000"/>
                                  </a:solidFill>
                                  <a:latin typeface="Cambria Math" panose="02040503050406030204" pitchFamily="18" charset="0"/>
                                </a:rPr>
                                <m:t>1</m:t>
                              </m:r>
                            </m:e>
                            <m:e>
                              <m:r>
                                <a:rPr lang="en-US" sz="4000" i="1">
                                  <a:solidFill>
                                    <a:srgbClr val="C00000"/>
                                  </a:solidFill>
                                  <a:latin typeface="Cambria Math" panose="02040503050406030204" pitchFamily="18" charset="0"/>
                                </a:rPr>
                                <m:t>0</m:t>
                              </m:r>
                            </m:e>
                            <m:e>
                              <m:r>
                                <a:rPr lang="en-US" sz="4000" i="1" smtClean="0">
                                  <a:solidFill>
                                    <a:srgbClr val="00B0F0"/>
                                  </a:solidFill>
                                  <a:latin typeface="Cambria Math" panose="02040503050406030204" pitchFamily="18" charset="0"/>
                                </a:rPr>
                                <m:t>1</m:t>
                              </m:r>
                            </m:e>
                            <m:e>
                              <m:r>
                                <a:rPr lang="en-US" sz="4000" i="1">
                                  <a:solidFill>
                                    <a:srgbClr val="C00000"/>
                                  </a:solidFill>
                                  <a:latin typeface="Cambria Math" panose="02040503050406030204" pitchFamily="18" charset="0"/>
                                </a:rPr>
                                <m:t>0</m:t>
                              </m:r>
                            </m:e>
                            <m:e>
                              <m:r>
                                <a:rPr lang="en-US" sz="4000" i="1">
                                  <a:solidFill>
                                    <a:srgbClr val="C00000"/>
                                  </a:solidFill>
                                  <a:latin typeface="Cambria Math" panose="02040503050406030204" pitchFamily="18" charset="0"/>
                                </a:rPr>
                                <m:t>0</m:t>
                              </m:r>
                            </m:e>
                            <m:e>
                              <m:r>
                                <a:rPr lang="en-US" sz="4000" i="1">
                                  <a:solidFill>
                                    <a:srgbClr val="C00000"/>
                                  </a:solidFill>
                                  <a:latin typeface="Cambria Math" panose="02040503050406030204" pitchFamily="18" charset="0"/>
                                </a:rPr>
                                <m:t>0</m:t>
                              </m:r>
                            </m:e>
                          </m:eqArr>
                        </m:e>
                      </m:d>
                    </m:oMath>
                  </m:oMathPara>
                </a14:m>
                <a:endParaRPr lang="en-US" sz="4000" dirty="0"/>
              </a:p>
            </p:txBody>
          </p:sp>
        </mc:Choice>
        <mc:Fallback xmlns="">
          <p:sp>
            <p:nvSpPr>
              <p:cNvPr id="14" name="TextBox 13">
                <a:extLst>
                  <a:ext uri="{FF2B5EF4-FFF2-40B4-BE49-F238E27FC236}">
                    <a16:creationId xmlns:a16="http://schemas.microsoft.com/office/drawing/2014/main" id="{4B5C452D-FF03-F274-1157-B48F2C53DFBE}"/>
                  </a:ext>
                </a:extLst>
              </p:cNvPr>
              <p:cNvSpPr txBox="1">
                <a:spLocks noRot="1" noChangeAspect="1" noMove="1" noResize="1" noEditPoints="1" noAdjustHandles="1" noChangeArrowheads="1" noChangeShapeType="1" noTextEdit="1"/>
              </p:cNvSpPr>
              <p:nvPr/>
            </p:nvSpPr>
            <p:spPr>
              <a:xfrm>
                <a:off x="8642728" y="-53153"/>
                <a:ext cx="1848291" cy="412568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410B5A-2E67-142B-8AE8-994A50B32462}"/>
                  </a:ext>
                </a:extLst>
              </p:cNvPr>
              <p:cNvSpPr txBox="1"/>
              <p:nvPr/>
            </p:nvSpPr>
            <p:spPr>
              <a:xfrm>
                <a:off x="9478383" y="1140259"/>
                <a:ext cx="2407847" cy="11147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C00000"/>
                          </a:solidFill>
                          <a:latin typeface="Cambria Math" panose="02040503050406030204" pitchFamily="18" charset="0"/>
                        </a:rPr>
                        <m:t>=</m:t>
                      </m:r>
                      <m:d>
                        <m:dPr>
                          <m:begChr m:val="["/>
                          <m:endChr m:val="]"/>
                          <m:ctrlPr>
                            <a:rPr lang="en-US" sz="4000" i="1" smtClean="0">
                              <a:solidFill>
                                <a:srgbClr val="C00000"/>
                              </a:solidFill>
                              <a:latin typeface="Cambria Math" panose="02040503050406030204" pitchFamily="18" charset="0"/>
                            </a:rPr>
                          </m:ctrlPr>
                        </m:dPr>
                        <m:e>
                          <m:eqArr>
                            <m:eqArrPr>
                              <m:ctrlPr>
                                <a:rPr lang="en-US" sz="4000" b="0" i="1" smtClean="0">
                                  <a:solidFill>
                                    <a:srgbClr val="C00000"/>
                                  </a:solidFill>
                                  <a:latin typeface="Cambria Math" panose="02040503050406030204" pitchFamily="18" charset="0"/>
                                </a:rPr>
                              </m:ctrlPr>
                            </m:eqArrPr>
                            <m:e>
                              <m:r>
                                <a:rPr lang="en-US" sz="4000" b="0" i="1" smtClean="0">
                                  <a:solidFill>
                                    <a:srgbClr val="00B0F0"/>
                                  </a:solidFill>
                                  <a:latin typeface="Cambria Math" panose="02040503050406030204" pitchFamily="18" charset="0"/>
                                </a:rPr>
                                <m:t>1</m:t>
                              </m:r>
                            </m:e>
                            <m:e>
                              <m:r>
                                <a:rPr lang="en-US" sz="4000" b="0" i="1" smtClean="0">
                                  <a:solidFill>
                                    <a:srgbClr val="C00000"/>
                                  </a:solidFill>
                                  <a:latin typeface="Cambria Math" panose="02040503050406030204" pitchFamily="18" charset="0"/>
                                </a:rPr>
                                <m:t>0</m:t>
                              </m:r>
                            </m:e>
                          </m:eqArr>
                        </m:e>
                      </m:d>
                    </m:oMath>
                  </m:oMathPara>
                </a14:m>
                <a:endParaRPr lang="en-US" sz="4000" dirty="0"/>
              </a:p>
            </p:txBody>
          </p:sp>
        </mc:Choice>
        <mc:Fallback xmlns="">
          <p:sp>
            <p:nvSpPr>
              <p:cNvPr id="16" name="TextBox 15">
                <a:extLst>
                  <a:ext uri="{FF2B5EF4-FFF2-40B4-BE49-F238E27FC236}">
                    <a16:creationId xmlns:a16="http://schemas.microsoft.com/office/drawing/2014/main" id="{17410B5A-2E67-142B-8AE8-994A50B32462}"/>
                  </a:ext>
                </a:extLst>
              </p:cNvPr>
              <p:cNvSpPr txBox="1">
                <a:spLocks noRot="1" noChangeAspect="1" noMove="1" noResize="1" noEditPoints="1" noAdjustHandles="1" noChangeArrowheads="1" noChangeShapeType="1" noTextEdit="1"/>
              </p:cNvSpPr>
              <p:nvPr/>
            </p:nvSpPr>
            <p:spPr>
              <a:xfrm>
                <a:off x="9478383" y="1140259"/>
                <a:ext cx="2407847" cy="111479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AFC0F-FB89-EB7D-5FE8-5AC54CDC0395}"/>
                  </a:ext>
                </a:extLst>
              </p:cNvPr>
              <p:cNvSpPr txBox="1"/>
              <p:nvPr/>
            </p:nvSpPr>
            <p:spPr>
              <a:xfrm>
                <a:off x="6096000" y="369666"/>
                <a:ext cx="163215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𝐴</m:t>
                      </m:r>
                    </m:oMath>
                  </m:oMathPara>
                </a14:m>
                <a:endParaRPr lang="en-US" sz="4000" dirty="0">
                  <a:solidFill>
                    <a:schemeClr val="tx1"/>
                  </a:solidFill>
                </a:endParaRPr>
              </a:p>
            </p:txBody>
          </p:sp>
        </mc:Choice>
        <mc:Fallback xmlns="">
          <p:sp>
            <p:nvSpPr>
              <p:cNvPr id="18" name="TextBox 17">
                <a:extLst>
                  <a:ext uri="{FF2B5EF4-FFF2-40B4-BE49-F238E27FC236}">
                    <a16:creationId xmlns:a16="http://schemas.microsoft.com/office/drawing/2014/main" id="{6AEAFC0F-FB89-EB7D-5FE8-5AC54CDC0395}"/>
                  </a:ext>
                </a:extLst>
              </p:cNvPr>
              <p:cNvSpPr txBox="1">
                <a:spLocks noRot="1" noChangeAspect="1" noMove="1" noResize="1" noEditPoints="1" noAdjustHandles="1" noChangeArrowheads="1" noChangeShapeType="1" noTextEdit="1"/>
              </p:cNvSpPr>
              <p:nvPr/>
            </p:nvSpPr>
            <p:spPr>
              <a:xfrm>
                <a:off x="6096000" y="369666"/>
                <a:ext cx="1632154" cy="7078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371938A-6129-98E9-BE3A-65056994F4BB}"/>
                  </a:ext>
                </a:extLst>
              </p:cNvPr>
              <p:cNvSpPr txBox="1"/>
              <p:nvPr/>
            </p:nvSpPr>
            <p:spPr>
              <a:xfrm>
                <a:off x="8229773" y="2567869"/>
                <a:ext cx="82591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𝑥</m:t>
                      </m:r>
                    </m:oMath>
                  </m:oMathPara>
                </a14:m>
                <a:endParaRPr lang="en-US" sz="4000" dirty="0">
                  <a:solidFill>
                    <a:schemeClr val="tx1"/>
                  </a:solidFill>
                </a:endParaRPr>
              </a:p>
            </p:txBody>
          </p:sp>
        </mc:Choice>
        <mc:Fallback xmlns="">
          <p:sp>
            <p:nvSpPr>
              <p:cNvPr id="20" name="TextBox 19">
                <a:extLst>
                  <a:ext uri="{FF2B5EF4-FFF2-40B4-BE49-F238E27FC236}">
                    <a16:creationId xmlns:a16="http://schemas.microsoft.com/office/drawing/2014/main" id="{1371938A-6129-98E9-BE3A-65056994F4BB}"/>
                  </a:ext>
                </a:extLst>
              </p:cNvPr>
              <p:cNvSpPr txBox="1">
                <a:spLocks noRot="1" noChangeAspect="1" noMove="1" noResize="1" noEditPoints="1" noAdjustHandles="1" noChangeArrowheads="1" noChangeShapeType="1" noTextEdit="1"/>
              </p:cNvSpPr>
              <p:nvPr/>
            </p:nvSpPr>
            <p:spPr>
              <a:xfrm>
                <a:off x="8229773" y="2567869"/>
                <a:ext cx="825910" cy="707886"/>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06327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Attack Outline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lnSpcReduction="10000"/>
              </a:bodyPr>
              <a:lstStyle/>
              <a:p>
                <a:pPr>
                  <a:buClr>
                    <a:schemeClr val="tx1"/>
                  </a:buClr>
                </a:pPr>
                <a:r>
                  <a:rPr lang="en-US" sz="3200" dirty="0"/>
                  <a:t>Adversary wants to gradually learn the sketching matrix </a:t>
                </a:r>
              </a:p>
              <a:p>
                <a:pPr>
                  <a:buClr>
                    <a:schemeClr val="tx1"/>
                  </a:buClr>
                </a:pPr>
                <a:endParaRPr lang="en-US" sz="3200" dirty="0"/>
              </a:p>
              <a:p>
                <a:pPr>
                  <a:buClr>
                    <a:schemeClr val="tx1"/>
                  </a:buClr>
                </a:pPr>
                <a:r>
                  <a:rPr lang="en-US" sz="3200" dirty="0">
                    <a:solidFill>
                      <a:srgbClr val="00B050"/>
                    </a:solidFill>
                  </a:rPr>
                  <a:t>Strategy</a:t>
                </a:r>
                <a:r>
                  <a:rPr lang="en-US" sz="3200" dirty="0"/>
                  <a:t>: </a:t>
                </a:r>
              </a:p>
              <a:p>
                <a:pPr marL="971550" lvl="1" indent="-514350">
                  <a:buClr>
                    <a:srgbClr val="00B050"/>
                  </a:buClr>
                  <a:buFont typeface="+mj-lt"/>
                  <a:buAutoNum type="arabicPeriod"/>
                </a:pPr>
                <a:endParaRPr lang="en-US" sz="3200" dirty="0"/>
              </a:p>
              <a:p>
                <a:pPr marL="971550" lvl="1" indent="-514350">
                  <a:buClr>
                    <a:srgbClr val="00B050"/>
                  </a:buClr>
                  <a:buFont typeface="+mj-lt"/>
                  <a:buAutoNum type="arabicPeriod"/>
                </a:pPr>
                <a:r>
                  <a:rPr lang="en-US" sz="3200" dirty="0"/>
                  <a:t>Iteratively identify the significant coordinates and set them to zero in all future queries</a:t>
                </a:r>
              </a:p>
              <a:p>
                <a:pPr marL="971550" lvl="1" indent="-514350">
                  <a:buClr>
                    <a:srgbClr val="00B050"/>
                  </a:buClr>
                  <a:buFont typeface="+mj-lt"/>
                  <a:buAutoNum type="arabicPeriod"/>
                </a:pPr>
                <a:endParaRPr lang="en-US" sz="3200" dirty="0"/>
              </a:p>
              <a:p>
                <a:pPr marL="971550" lvl="1" indent="-514350">
                  <a:buClr>
                    <a:srgbClr val="00B050"/>
                  </a:buClr>
                  <a:buFont typeface="+mj-lt"/>
                  <a:buAutoNum type="arabicPeriod"/>
                </a:pPr>
                <a:r>
                  <a:rPr lang="en-US" sz="3200" dirty="0"/>
                  <a:t>After we have learned all significant coordinates, the query algorithm must rely on the other coordinates, for which the sketch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only has “small” information</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3435" r="-1771"/>
                </a:stretch>
              </a:blipFill>
            </p:spPr>
            <p:txBody>
              <a:bodyPr/>
              <a:lstStyle/>
              <a:p>
                <a:r>
                  <a:rPr lang="en-US">
                    <a:noFill/>
                  </a:rPr>
                  <a:t> </a:t>
                </a:r>
              </a:p>
            </p:txBody>
          </p:sp>
        </mc:Fallback>
      </mc:AlternateContent>
    </p:spTree>
    <p:extLst>
      <p:ext uri="{BB962C8B-B14F-4D97-AF65-F5344CB8AC3E}">
        <p14:creationId xmlns:p14="http://schemas.microsoft.com/office/powerpoint/2010/main" val="90361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Attack Outline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Consider an extreme example where the sketch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is a subset </a:t>
                </a:r>
                <a14:m>
                  <m:oMath xmlns:m="http://schemas.openxmlformats.org/officeDocument/2006/math">
                    <m:r>
                      <a:rPr lang="en-US" sz="3200" i="1">
                        <a:solidFill>
                          <a:srgbClr val="C00000"/>
                        </a:solidFill>
                        <a:latin typeface="Cambria Math" panose="02040503050406030204" pitchFamily="18" charset="0"/>
                      </a:rPr>
                      <m:t>𝑆</m:t>
                    </m:r>
                  </m:oMath>
                </a14:m>
                <a:r>
                  <a:rPr lang="en-US" sz="3200" dirty="0"/>
                  <a:t> of </a:t>
                </a:r>
                <a14:m>
                  <m:oMath xmlns:m="http://schemas.openxmlformats.org/officeDocument/2006/math">
                    <m:r>
                      <a:rPr lang="en-US" sz="3200" b="0" i="1" smtClean="0">
                        <a:solidFill>
                          <a:srgbClr val="C00000"/>
                        </a:solidFill>
                        <a:latin typeface="Cambria Math" panose="02040503050406030204" pitchFamily="18" charset="0"/>
                      </a:rPr>
                      <m:t>𝑟</m:t>
                    </m:r>
                  </m:oMath>
                </a14:m>
                <a:r>
                  <a:rPr lang="en-US" sz="3200" dirty="0"/>
                  <a:t> coordinates of </a:t>
                </a:r>
                <a14:m>
                  <m:oMath xmlns:m="http://schemas.openxmlformats.org/officeDocument/2006/math">
                    <m:r>
                      <a:rPr lang="en-US" sz="3200" b="0" i="1" smtClean="0">
                        <a:solidFill>
                          <a:srgbClr val="C00000"/>
                        </a:solidFill>
                        <a:latin typeface="Cambria Math" panose="02040503050406030204" pitchFamily="18" charset="0"/>
                      </a:rPr>
                      <m:t>𝑥</m:t>
                    </m:r>
                  </m:oMath>
                </a14:m>
                <a:r>
                  <a:rPr lang="en-US" sz="3200" dirty="0"/>
                  <a:t>, unknown to the adversary</a:t>
                </a:r>
              </a:p>
              <a:p>
                <a:pPr>
                  <a:buClr>
                    <a:schemeClr val="tx1"/>
                  </a:buClr>
                </a:pPr>
                <a:endParaRPr lang="en-US" sz="3200" dirty="0"/>
              </a:p>
              <a:p>
                <a:pPr>
                  <a:buClr>
                    <a:schemeClr val="tx1"/>
                  </a:buClr>
                </a:pPr>
                <a:endParaRPr lang="en-US" sz="3200" dirty="0"/>
              </a:p>
              <a:p>
                <a:pPr>
                  <a:buClr>
                    <a:schemeClr val="tx1"/>
                  </a:buClr>
                </a:pPr>
                <a:r>
                  <a:rPr lang="en-US" sz="3200" dirty="0">
                    <a:solidFill>
                      <a:srgbClr val="00B050"/>
                    </a:solidFill>
                  </a:rPr>
                  <a:t>Attack</a:t>
                </a:r>
                <a:r>
                  <a:rPr lang="en-US" sz="3200" dirty="0"/>
                  <a:t>: </a:t>
                </a:r>
              </a:p>
              <a:p>
                <a:pPr marL="971550" lvl="1" indent="-514350">
                  <a:buClr>
                    <a:srgbClr val="00B050"/>
                  </a:buClr>
                  <a:buFont typeface="+mj-lt"/>
                  <a:buAutoNum type="arabicPeriod"/>
                </a:pPr>
                <a:r>
                  <a:rPr lang="en-US" sz="3200" dirty="0"/>
                  <a:t>Identify </a:t>
                </a:r>
                <a14:m>
                  <m:oMath xmlns:m="http://schemas.openxmlformats.org/officeDocument/2006/math">
                    <m:r>
                      <a:rPr lang="en-US" sz="3200" b="0" i="1" smtClean="0">
                        <a:solidFill>
                          <a:srgbClr val="C00000"/>
                        </a:solidFill>
                        <a:latin typeface="Cambria Math" panose="02040503050406030204" pitchFamily="18" charset="0"/>
                      </a:rPr>
                      <m:t>𝑆</m:t>
                    </m:r>
                  </m:oMath>
                </a14:m>
                <a:endParaRPr lang="en-US" sz="3200" dirty="0"/>
              </a:p>
              <a:p>
                <a:pPr marL="971550" lvl="1" indent="-514350">
                  <a:buClr>
                    <a:srgbClr val="00B050"/>
                  </a:buClr>
                  <a:buFont typeface="+mj-lt"/>
                  <a:buAutoNum type="arabicPeriod"/>
                </a:pPr>
                <a:r>
                  <a:rPr lang="en-US" sz="3200" dirty="0"/>
                  <a:t>Place zeros in </a:t>
                </a:r>
                <a14:m>
                  <m:oMath xmlns:m="http://schemas.openxmlformats.org/officeDocument/2006/math">
                    <m:r>
                      <a:rPr lang="en-US" sz="3200" b="0" i="1" smtClean="0">
                        <a:solidFill>
                          <a:srgbClr val="C00000"/>
                        </a:solidFill>
                        <a:latin typeface="Cambria Math" panose="02040503050406030204" pitchFamily="18" charset="0"/>
                      </a:rPr>
                      <m:t>𝑆</m:t>
                    </m:r>
                  </m:oMath>
                </a14:m>
                <a:r>
                  <a:rPr lang="en-US" sz="3200" dirty="0"/>
                  <a:t> and </a:t>
                </a:r>
                <a:r>
                  <a:rPr lang="en-US" sz="3200" dirty="0" err="1"/>
                  <a:t>nonzeros</a:t>
                </a:r>
                <a:r>
                  <a:rPr lang="en-US" sz="3200" dirty="0"/>
                  <a:t> elsewhere</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a:stretch>
              </a:blipFill>
            </p:spPr>
            <p:txBody>
              <a:bodyPr/>
              <a:lstStyle/>
              <a:p>
                <a:r>
                  <a:rPr lang="en-US">
                    <a:noFill/>
                  </a:rPr>
                  <a:t> </a:t>
                </a:r>
              </a:p>
            </p:txBody>
          </p:sp>
        </mc:Fallback>
      </mc:AlternateContent>
    </p:spTree>
    <p:extLst>
      <p:ext uri="{BB962C8B-B14F-4D97-AF65-F5344CB8AC3E}">
        <p14:creationId xmlns:p14="http://schemas.microsoft.com/office/powerpoint/2010/main" val="3834187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Interactive Fingerprinting Code Problem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907598" cy="4788239"/>
              </a:xfrm>
            </p:spPr>
            <p:txBody>
              <a:bodyPr>
                <a:normAutofit/>
              </a:bodyPr>
              <a:lstStyle/>
              <a:p>
                <a:pPr>
                  <a:buClr>
                    <a:schemeClr val="tx1"/>
                  </a:buClr>
                </a:pPr>
                <a:r>
                  <a:rPr lang="en-US" dirty="0"/>
                  <a:t>An algorithm </a:t>
                </a:r>
                <a14:m>
                  <m:oMath xmlns:m="http://schemas.openxmlformats.org/officeDocument/2006/math">
                    <m:r>
                      <a:rPr lang="en-US" b="0" i="1" smtClean="0">
                        <a:solidFill>
                          <a:srgbClr val="C00000"/>
                        </a:solidFill>
                        <a:latin typeface="Cambria Math" panose="02040503050406030204" pitchFamily="18" charset="0"/>
                      </a:rPr>
                      <m:t>𝒫</m:t>
                    </m:r>
                  </m:oMath>
                </a14:m>
                <a:r>
                  <a:rPr lang="en-US" dirty="0"/>
                  <a:t> selects a set </a:t>
                </a:r>
                <a14:m>
                  <m:oMath xmlns:m="http://schemas.openxmlformats.org/officeDocument/2006/math">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t> of coordinates unknown to the fingerprinting code </a:t>
                </a:r>
                <a14:m>
                  <m:oMath xmlns:m="http://schemas.openxmlformats.org/officeDocument/2006/math">
                    <m:r>
                      <a:rPr lang="en-US" b="0" i="1" smtClean="0">
                        <a:solidFill>
                          <a:srgbClr val="C00000"/>
                        </a:solidFill>
                        <a:latin typeface="Cambria Math" panose="02040503050406030204" pitchFamily="18" charset="0"/>
                      </a:rPr>
                      <m:t>ℱ</m:t>
                    </m:r>
                  </m:oMath>
                </a14:m>
                <a:endParaRPr lang="en-US" dirty="0"/>
              </a:p>
              <a:p>
                <a:pPr>
                  <a:buClr>
                    <a:schemeClr val="tx1"/>
                  </a:buClr>
                </a:pPr>
                <a:endParaRPr lang="en-US" b="0" i="1" dirty="0">
                  <a:solidFill>
                    <a:srgbClr val="C00000"/>
                  </a:solidFill>
                  <a:latin typeface="Cambria Math" panose="02040503050406030204" pitchFamily="18" charset="0"/>
                </a:endParaRPr>
              </a:p>
              <a:p>
                <a:pPr>
                  <a:buClr>
                    <a:schemeClr val="tx1"/>
                  </a:buClr>
                </a:pPr>
                <a14:m>
                  <m:oMath xmlns:m="http://schemas.openxmlformats.org/officeDocument/2006/math">
                    <m:r>
                      <a:rPr lang="en-US" b="0" i="1" smtClean="0">
                        <a:solidFill>
                          <a:srgbClr val="C00000"/>
                        </a:solidFill>
                        <a:latin typeface="Cambria Math" panose="02040503050406030204" pitchFamily="18" charset="0"/>
                      </a:rPr>
                      <m:t>ℱ</m:t>
                    </m:r>
                  </m:oMath>
                </a14:m>
                <a:r>
                  <a:rPr lang="en-US" dirty="0"/>
                  <a:t> must identify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t> by making adaptive queries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𝑐</m:t>
                        </m:r>
                      </m:e>
                      <m:sup>
                        <m:r>
                          <a:rPr lang="en-US" b="0" i="1" smtClean="0">
                            <a:solidFill>
                              <a:srgbClr val="C00000"/>
                            </a:solidFill>
                            <a:latin typeface="Cambria Math" panose="02040503050406030204" pitchFamily="18" charset="0"/>
                          </a:rPr>
                          <m:t>𝑡</m:t>
                        </m:r>
                      </m:sup>
                    </m:sSup>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0, 1</m:t>
                            </m:r>
                          </m:e>
                        </m:d>
                      </m:e>
                      <m:sup>
                        <m:r>
                          <a:rPr lang="en-US" b="0" i="1" smtClean="0">
                            <a:solidFill>
                              <a:srgbClr val="C00000"/>
                            </a:solidFill>
                            <a:latin typeface="Cambria Math" panose="02040503050406030204" pitchFamily="18" charset="0"/>
                          </a:rPr>
                          <m:t>𝑛</m:t>
                        </m:r>
                      </m:sup>
                    </m:sSup>
                  </m:oMath>
                </a14:m>
                <a:endParaRPr lang="en-US" dirty="0"/>
              </a:p>
              <a:p>
                <a:pPr>
                  <a:buClr>
                    <a:schemeClr val="tx1"/>
                  </a:buClr>
                </a:pPr>
                <a14:m>
                  <m:oMath xmlns:m="http://schemas.openxmlformats.org/officeDocument/2006/math">
                    <m:r>
                      <a:rPr lang="en-US" b="0" i="1" smtClean="0">
                        <a:solidFill>
                          <a:srgbClr val="C00000"/>
                        </a:solidFill>
                        <a:latin typeface="Cambria Math" panose="02040503050406030204" pitchFamily="18" charset="0"/>
                      </a:rPr>
                      <m:t>𝒫</m:t>
                    </m:r>
                  </m:oMath>
                </a14:m>
                <a:r>
                  <a:rPr lang="en-US" dirty="0"/>
                  <a:t> must answer consistently with some coordinate in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𝑐</m:t>
                        </m:r>
                      </m:e>
                      <m:sup>
                        <m:r>
                          <a:rPr lang="en-US" b="0" i="1" smtClean="0">
                            <a:solidFill>
                              <a:srgbClr val="C00000"/>
                            </a:solidFill>
                            <a:latin typeface="Cambria Math" panose="02040503050406030204" pitchFamily="18" charset="0"/>
                          </a:rPr>
                          <m:t>𝑡</m:t>
                        </m:r>
                      </m:sup>
                    </m:sSup>
                  </m:oMath>
                </a14:m>
                <a:r>
                  <a:rPr lang="en-US" dirty="0"/>
                  <a:t>, i.e., </a:t>
                </a:r>
                <a14:m>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𝑎</m:t>
                        </m:r>
                      </m:e>
                      <m:sup>
                        <m:r>
                          <a:rPr lang="en-US" b="0" i="1" smtClean="0">
                            <a:solidFill>
                              <a:srgbClr val="C00000"/>
                            </a:solidFill>
                            <a:latin typeface="Cambria Math" panose="02040503050406030204" pitchFamily="18" charset="0"/>
                          </a:rPr>
                          <m:t>𝑡</m:t>
                        </m:r>
                      </m:sup>
                    </m:sSup>
                    <m:r>
                      <a:rPr lang="en-US" b="0" i="1" smtClean="0">
                        <a:solidFill>
                          <a:srgbClr val="C00000"/>
                        </a:solidFill>
                        <a:latin typeface="Cambria Math" panose="02040503050406030204" pitchFamily="18" charset="0"/>
                      </a:rPr>
                      <m:t>=</m:t>
                    </m:r>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𝑐</m:t>
                        </m:r>
                      </m:e>
                      <m:sub>
                        <m:r>
                          <a:rPr lang="en-US" b="0" i="1" smtClean="0">
                            <a:solidFill>
                              <a:srgbClr val="C00000"/>
                            </a:solidFill>
                            <a:latin typeface="Cambria Math" panose="02040503050406030204" pitchFamily="18" charset="0"/>
                          </a:rPr>
                          <m:t>𝑖</m:t>
                        </m:r>
                      </m:sub>
                      <m:sup>
                        <m:r>
                          <a:rPr lang="en-US" b="0" i="1" smtClean="0">
                            <a:solidFill>
                              <a:srgbClr val="C00000"/>
                            </a:solidFill>
                            <a:latin typeface="Cambria Math" panose="02040503050406030204" pitchFamily="18" charset="0"/>
                          </a:rPr>
                          <m:t>𝑡</m:t>
                        </m:r>
                      </m:sup>
                    </m:sSubSup>
                  </m:oMath>
                </a14:m>
                <a:r>
                  <a:rPr lang="en-US" dirty="0"/>
                  <a:t> for some </a:t>
                </a:r>
                <a14:m>
                  <m:oMath xmlns:m="http://schemas.openxmlformats.org/officeDocument/2006/math">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𝑛</m:t>
                        </m:r>
                      </m:e>
                    </m:d>
                  </m:oMath>
                </a14:m>
                <a:endParaRPr lang="en-US" b="0" dirty="0">
                  <a:solidFill>
                    <a:srgbClr val="C00000"/>
                  </a:solidFill>
                </a:endParaRPr>
              </a:p>
              <a:p>
                <a:pPr>
                  <a:buClr>
                    <a:schemeClr val="tx1"/>
                  </a:buClr>
                </a:pPr>
                <a:r>
                  <a:rPr lang="en-US" dirty="0"/>
                  <a:t>BUT </a:t>
                </a:r>
                <a14:m>
                  <m:oMath xmlns:m="http://schemas.openxmlformats.org/officeDocument/2006/math">
                    <m:r>
                      <a:rPr lang="en-US" b="0" i="1" smtClean="0">
                        <a:solidFill>
                          <a:srgbClr val="C00000"/>
                        </a:solidFill>
                        <a:latin typeface="Cambria Math" panose="02040503050406030204" pitchFamily="18" charset="0"/>
                      </a:rPr>
                      <m:t>𝒫</m:t>
                    </m:r>
                  </m:oMath>
                </a14:m>
                <a:r>
                  <a:rPr lang="en-US" dirty="0"/>
                  <a:t> can only observe </a:t>
                </a:r>
                <a14:m>
                  <m:oMath xmlns:m="http://schemas.openxmlformats.org/officeDocument/2006/math">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𝑐</m:t>
                        </m:r>
                      </m:e>
                      <m:sub>
                        <m:r>
                          <a:rPr lang="en-US" b="0" i="1" smtClean="0">
                            <a:solidFill>
                              <a:srgbClr val="C00000"/>
                            </a:solidFill>
                            <a:latin typeface="Cambria Math" panose="02040503050406030204" pitchFamily="18" charset="0"/>
                          </a:rPr>
                          <m:t>𝑖</m:t>
                        </m:r>
                      </m:sub>
                      <m:sup>
                        <m:r>
                          <a:rPr lang="en-US" b="0" i="1" smtClean="0">
                            <a:solidFill>
                              <a:srgbClr val="C00000"/>
                            </a:solidFill>
                            <a:latin typeface="Cambria Math" panose="02040503050406030204" pitchFamily="18" charset="0"/>
                          </a:rPr>
                          <m:t>𝑡</m:t>
                        </m:r>
                      </m:sup>
                    </m:sSubSup>
                  </m:oMath>
                </a14:m>
                <a:r>
                  <a:rPr lang="en-US" dirty="0"/>
                  <a:t> for </a:t>
                </a:r>
                <a14:m>
                  <m:oMath xmlns:m="http://schemas.openxmlformats.org/officeDocument/2006/math">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𝑆</m:t>
                    </m:r>
                  </m:oMath>
                </a14:m>
                <a:r>
                  <a:rPr lang="en-US" dirty="0"/>
                  <a:t> </a:t>
                </a:r>
                <a:r>
                  <a:rPr lang="en-US" dirty="0">
                    <a:sym typeface="Wingdings 3" panose="05040102010807070707" pitchFamily="18" charset="2"/>
                  </a:rPr>
                  <a:t>  </a:t>
                </a:r>
                <a:r>
                  <a:rPr lang="en-US" dirty="0"/>
                  <a:t>needs to distinguish between inputs that are all zeros and all ones restricted to </a:t>
                </a:r>
                <a14:m>
                  <m:oMath xmlns:m="http://schemas.openxmlformats.org/officeDocument/2006/math">
                    <m:r>
                      <a:rPr lang="en-US" i="1">
                        <a:solidFill>
                          <a:srgbClr val="C00000"/>
                        </a:solidFill>
                        <a:latin typeface="Cambria Math" panose="02040503050406030204" pitchFamily="18" charset="0"/>
                      </a:rPr>
                      <m:t>𝑆</m:t>
                    </m:r>
                  </m:oMath>
                </a14:m>
                <a:endParaRPr lang="en-US" dirty="0"/>
              </a:p>
              <a:p>
                <a:pPr>
                  <a:buClr>
                    <a:schemeClr val="tx1"/>
                  </a:buClr>
                </a:pPr>
                <a:endParaRPr lang="en-US" dirty="0"/>
              </a:p>
              <a:p>
                <a:pPr>
                  <a:buClr>
                    <a:schemeClr val="tx1"/>
                  </a:buClr>
                </a:pPr>
                <a:r>
                  <a:rPr lang="en-US" dirty="0"/>
                  <a:t>Used for watermarking, traitor-tracing schemes </a:t>
                </a:r>
                <a:r>
                  <a:rPr lang="en-US" dirty="0">
                    <a:solidFill>
                      <a:srgbClr val="0070C0"/>
                    </a:solidFill>
                  </a:rPr>
                  <a:t>[BonehShaw98]</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907598" cy="4788239"/>
              </a:xfrm>
              <a:blipFill>
                <a:blip r:embed="rId3"/>
                <a:stretch>
                  <a:fillRect l="-1006" t="-2036" r="-671" b="-2417"/>
                </a:stretch>
              </a:blipFill>
            </p:spPr>
            <p:txBody>
              <a:bodyPr/>
              <a:lstStyle/>
              <a:p>
                <a:r>
                  <a:rPr lang="en-US">
                    <a:noFill/>
                  </a:rPr>
                  <a:t> </a:t>
                </a:r>
              </a:p>
            </p:txBody>
          </p:sp>
        </mc:Fallback>
      </mc:AlternateContent>
    </p:spTree>
    <p:extLst>
      <p:ext uri="{BB962C8B-B14F-4D97-AF65-F5344CB8AC3E}">
        <p14:creationId xmlns:p14="http://schemas.microsoft.com/office/powerpoint/2010/main" val="195290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Lots of problems…</a:t>
            </a:r>
            <a:endParaRPr lang="en-US" dirty="0"/>
          </a:p>
        </p:txBody>
      </p:sp>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sz="3200" dirty="0">
                <a:solidFill>
                  <a:srgbClr val="00B050"/>
                </a:solidFill>
              </a:rPr>
              <a:t>Graph problems</a:t>
            </a:r>
            <a:r>
              <a:rPr lang="en-US" sz="3200" dirty="0"/>
              <a:t>: Matchings, MST, MAX-CUT</a:t>
            </a:r>
          </a:p>
          <a:p>
            <a:pPr>
              <a:buClr>
                <a:schemeClr val="tx1"/>
              </a:buClr>
            </a:pPr>
            <a:r>
              <a:rPr lang="en-US" sz="3200" dirty="0">
                <a:solidFill>
                  <a:srgbClr val="00B050"/>
                </a:solidFill>
              </a:rPr>
              <a:t>Geometric problems</a:t>
            </a:r>
            <a:r>
              <a:rPr lang="en-US" sz="3200" dirty="0"/>
              <a:t>: Clustering, facility location</a:t>
            </a:r>
          </a:p>
          <a:p>
            <a:pPr>
              <a:buClr>
                <a:schemeClr val="tx1"/>
              </a:buClr>
            </a:pPr>
            <a:r>
              <a:rPr lang="en-US" sz="3200" dirty="0">
                <a:solidFill>
                  <a:srgbClr val="00B050"/>
                </a:solidFill>
              </a:rPr>
              <a:t>Statistical problems</a:t>
            </a:r>
            <a:r>
              <a:rPr lang="en-US" sz="3200" dirty="0"/>
              <a:t>: Heavy-hitters, norm/moment estimation, quantile estimation</a:t>
            </a:r>
          </a:p>
          <a:p>
            <a:pPr>
              <a:buClr>
                <a:schemeClr val="tx1"/>
              </a:buClr>
            </a:pPr>
            <a:r>
              <a:rPr lang="en-US" sz="3200" dirty="0">
                <a:solidFill>
                  <a:srgbClr val="00B050"/>
                </a:solidFill>
              </a:rPr>
              <a:t>Algebraic problems</a:t>
            </a:r>
            <a:r>
              <a:rPr lang="en-US" sz="3200" dirty="0"/>
              <a:t>: Subspace embeddings, regression, low-rank approximation</a:t>
            </a:r>
          </a:p>
          <a:p>
            <a:pPr>
              <a:buClr>
                <a:schemeClr val="tx1"/>
              </a:buClr>
            </a:pPr>
            <a:r>
              <a:rPr lang="en-US" sz="3200" dirty="0">
                <a:solidFill>
                  <a:srgbClr val="00B050"/>
                </a:solidFill>
              </a:rPr>
              <a:t>String problems</a:t>
            </a:r>
            <a:r>
              <a:rPr lang="en-US" sz="3200" dirty="0"/>
              <a:t>: pattern matching, periodicity</a:t>
            </a:r>
          </a:p>
          <a:p>
            <a:pPr>
              <a:buClr>
                <a:schemeClr val="tx1"/>
              </a:buClr>
            </a:pPr>
            <a:r>
              <a:rPr lang="en-US" sz="3200" dirty="0">
                <a:solidFill>
                  <a:srgbClr val="00B050"/>
                </a:solidFill>
              </a:rPr>
              <a:t>Others</a:t>
            </a:r>
            <a:r>
              <a:rPr lang="en-US" sz="3200" dirty="0"/>
              <a:t>: CSPs, coding theory, submodular optimization, </a:t>
            </a:r>
            <a:r>
              <a:rPr lang="en-US" sz="3200" dirty="0" err="1"/>
              <a:t>etc</a:t>
            </a:r>
            <a:endParaRPr lang="en-US" sz="3200" dirty="0"/>
          </a:p>
        </p:txBody>
      </p:sp>
    </p:spTree>
    <p:extLst>
      <p:ext uri="{BB962C8B-B14F-4D97-AF65-F5344CB8AC3E}">
        <p14:creationId xmlns:p14="http://schemas.microsoft.com/office/powerpoint/2010/main" val="3874442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Interactive Fingerprinting Codes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There exists an interactive fingerprinting code with length </a:t>
                </a:r>
                <a14:m>
                  <m:oMath xmlns:m="http://schemas.openxmlformats.org/officeDocument/2006/math">
                    <m:acc>
                      <m:accPr>
                        <m:chr m:val="̃"/>
                        <m:ctrlPr>
                          <a:rPr lang="en-US" sz="3200" b="0" i="1" smtClean="0">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𝑂</m:t>
                        </m:r>
                      </m:e>
                    </m:acc>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𝑛</m:t>
                            </m:r>
                          </m:e>
                          <m:sup>
                            <m:r>
                              <a:rPr lang="en-US" sz="3200" b="0" i="1" smtClean="0">
                                <a:solidFill>
                                  <a:srgbClr val="C00000"/>
                                </a:solidFill>
                                <a:latin typeface="Cambria Math" panose="02040503050406030204" pitchFamily="18" charset="0"/>
                              </a:rPr>
                              <m:t>2</m:t>
                            </m:r>
                          </m:sup>
                        </m:sSup>
                      </m:e>
                    </m:d>
                  </m:oMath>
                </a14:m>
                <a:r>
                  <a:rPr lang="en-US" sz="3200" dirty="0"/>
                  <a:t> </a:t>
                </a:r>
                <a:r>
                  <a:rPr lang="en-US" sz="3200" dirty="0">
                    <a:solidFill>
                      <a:srgbClr val="0070C0"/>
                    </a:solidFill>
                  </a:rPr>
                  <a:t>[SteinkeUllman15]</a:t>
                </a:r>
              </a:p>
              <a:p>
                <a:pPr>
                  <a:buClr>
                    <a:schemeClr val="tx1"/>
                  </a:buClr>
                </a:pPr>
                <a:endParaRPr lang="en-US" sz="3200" dirty="0"/>
              </a:p>
              <a:p>
                <a:pPr>
                  <a:buClr>
                    <a:schemeClr val="tx1"/>
                  </a:buClr>
                </a:pPr>
                <a:r>
                  <a:rPr lang="en-US" sz="3200" dirty="0"/>
                  <a:t>Gap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ℓ</m:t>
                        </m:r>
                      </m:e>
                      <m:sub>
                        <m:r>
                          <a:rPr lang="en-US" sz="3200" i="1">
                            <a:solidFill>
                              <a:srgbClr val="C00000"/>
                            </a:solidFill>
                            <a:latin typeface="Cambria Math" panose="02040503050406030204" pitchFamily="18" charset="0"/>
                          </a:rPr>
                          <m:t>0</m:t>
                        </m:r>
                      </m:sub>
                    </m:sSub>
                  </m:oMath>
                </a14:m>
                <a:r>
                  <a:rPr lang="en-US" sz="3200" dirty="0"/>
                  <a:t> norm problem needs to distinguish between </a:t>
                </a:r>
                <a14:m>
                  <m:oMath xmlns:m="http://schemas.openxmlformats.org/officeDocument/2006/math">
                    <m:sSub>
                      <m:sSubPr>
                        <m:ctrlPr>
                          <a:rPr lang="en-US" sz="3200" b="0" i="1" smtClean="0">
                            <a:solidFill>
                              <a:srgbClr val="C00000"/>
                            </a:solidFill>
                            <a:latin typeface="Cambria Math" panose="02040503050406030204" pitchFamily="18" charset="0"/>
                          </a:rPr>
                        </m:ctrlPr>
                      </m:sSubPr>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e>
                      <m:sub>
                        <m:r>
                          <a:rPr lang="en-US" sz="3200" b="0" i="1" smtClean="0">
                            <a:solidFill>
                              <a:srgbClr val="C00000"/>
                            </a:solidFill>
                            <a:latin typeface="Cambria Math" panose="02040503050406030204" pitchFamily="18" charset="0"/>
                          </a:rPr>
                          <m:t>0</m:t>
                        </m:r>
                      </m:sub>
                    </m:sSub>
                    <m:r>
                      <a:rPr lang="en-US" sz="3200" b="0" i="1" smtClean="0">
                        <a:solidFill>
                          <a:srgbClr val="C00000"/>
                        </a:solidFill>
                        <a:latin typeface="Cambria Math" panose="02040503050406030204" pitchFamily="18" charset="0"/>
                      </a:rPr>
                      <m:t>&lt;</m:t>
                    </m:r>
                    <m:r>
                      <a:rPr lang="en-US" sz="3200" b="0" i="1" smtClean="0">
                        <a:solidFill>
                          <a:srgbClr val="C00000"/>
                        </a:solidFill>
                        <a:latin typeface="Cambria Math" panose="02040503050406030204" pitchFamily="18" charset="0"/>
                      </a:rPr>
                      <m:t>𝛼</m:t>
                    </m:r>
                    <m:r>
                      <a:rPr lang="en-US" sz="3200" b="0" i="1" smtClean="0">
                        <a:solidFill>
                          <a:srgbClr val="C00000"/>
                        </a:solidFill>
                        <a:latin typeface="Cambria Math" panose="02040503050406030204" pitchFamily="18" charset="0"/>
                      </a:rPr>
                      <m:t>𝑛</m:t>
                    </m:r>
                  </m:oMath>
                </a14:m>
                <a:r>
                  <a:rPr lang="en-US" sz="3200" dirty="0"/>
                  <a:t> or </a:t>
                </a:r>
                <a14:m>
                  <m:oMath xmlns:m="http://schemas.openxmlformats.org/officeDocument/2006/math">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𝑥</m:t>
                            </m:r>
                          </m:e>
                        </m:d>
                      </m:e>
                      <m:sub>
                        <m:r>
                          <a:rPr lang="en-US" sz="3200" i="1">
                            <a:solidFill>
                              <a:srgbClr val="C00000"/>
                            </a:solidFill>
                            <a:latin typeface="Cambria Math" panose="02040503050406030204" pitchFamily="18" charset="0"/>
                          </a:rPr>
                          <m:t>0</m:t>
                        </m:r>
                      </m:sub>
                    </m:sSub>
                    <m:r>
                      <a:rPr lang="en-US" sz="3200" b="0" i="1" smtClean="0">
                        <a:solidFill>
                          <a:srgbClr val="C00000"/>
                        </a:solidFill>
                        <a:latin typeface="Cambria Math" panose="02040503050406030204" pitchFamily="18" charset="0"/>
                      </a:rPr>
                      <m:t>&gt;</m:t>
                    </m:r>
                    <m:r>
                      <a:rPr lang="en-US" sz="3200" b="0" i="1" smtClean="0">
                        <a:solidFill>
                          <a:srgbClr val="C00000"/>
                        </a:solidFill>
                        <a:latin typeface="Cambria Math" panose="02040503050406030204" pitchFamily="18" charset="0"/>
                      </a:rPr>
                      <m:t>𝛽</m:t>
                    </m:r>
                    <m:r>
                      <a:rPr lang="en-US" sz="3200" i="1">
                        <a:solidFill>
                          <a:srgbClr val="C00000"/>
                        </a:solidFill>
                        <a:latin typeface="Cambria Math" panose="02040503050406030204" pitchFamily="18" charset="0"/>
                      </a:rPr>
                      <m:t>𝑛</m:t>
                    </m:r>
                  </m:oMath>
                </a14:m>
                <a:endParaRPr lang="en-US" sz="3200" dirty="0"/>
              </a:p>
              <a:p>
                <a:pPr>
                  <a:buClr>
                    <a:schemeClr val="tx1"/>
                  </a:buClr>
                </a:pPr>
                <a:endParaRPr lang="en-US" sz="3200" dirty="0"/>
              </a:p>
              <a:p>
                <a:pPr>
                  <a:buClr>
                    <a:schemeClr val="tx1"/>
                  </a:buClr>
                </a:pPr>
                <a:r>
                  <a:rPr lang="en-US" sz="3200" dirty="0"/>
                  <a:t>Stronger requirement than fingerprinting code (which just needs to distinguish between all zeros and all ones)</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672"/>
                </a:stretch>
              </a:blipFill>
            </p:spPr>
            <p:txBody>
              <a:bodyPr/>
              <a:lstStyle/>
              <a:p>
                <a:r>
                  <a:rPr lang="en-US">
                    <a:noFill/>
                  </a:rPr>
                  <a:t> </a:t>
                </a:r>
              </a:p>
            </p:txBody>
          </p:sp>
        </mc:Fallback>
      </mc:AlternateContent>
    </p:spTree>
    <p:extLst>
      <p:ext uri="{BB962C8B-B14F-4D97-AF65-F5344CB8AC3E}">
        <p14:creationId xmlns:p14="http://schemas.microsoft.com/office/powerpoint/2010/main" val="36819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Significant Coordinates (I)</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How to quantify significant coordinates?</a:t>
                </a:r>
              </a:p>
              <a:p>
                <a:pPr>
                  <a:buClr>
                    <a:schemeClr val="tx1"/>
                  </a:buClr>
                </a:pPr>
                <a14:m>
                  <m:oMath xmlns:m="http://schemas.openxmlformats.org/officeDocument/2006/math">
                    <m:r>
                      <a:rPr lang="en-US" sz="3200" i="1" smtClean="0">
                        <a:solidFill>
                          <a:srgbClr val="C00000"/>
                        </a:solidFill>
                        <a:latin typeface="Cambria Math" panose="02040503050406030204" pitchFamily="18" charset="0"/>
                      </a:rPr>
                      <m:t>𝑖</m:t>
                    </m:r>
                  </m:oMath>
                </a14:m>
                <a:r>
                  <a:rPr lang="en-US" sz="3200" dirty="0"/>
                  <a:t> is significant if there exists:</a:t>
                </a:r>
              </a:p>
              <a:p>
                <a:pPr lvl="1">
                  <a:buClr>
                    <a:schemeClr val="tx1"/>
                  </a:buClr>
                </a:pPr>
                <a:r>
                  <a:rPr lang="en-US" sz="3200" dirty="0"/>
                  <a:t>an elementary vector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𝑖</m:t>
                        </m:r>
                      </m:sub>
                    </m:sSub>
                  </m:oMath>
                </a14:m>
                <a:r>
                  <a:rPr lang="en-US" sz="3200" dirty="0"/>
                  <a:t> that is a row of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a:p>
                <a:pPr marL="457200" lvl="1" indent="0">
                  <a:buClr>
                    <a:schemeClr val="tx1"/>
                  </a:buClr>
                  <a:buNone/>
                </a:pPr>
                <a:endParaRPr lang="en-US" sz="2800"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672"/>
                </a:stretch>
              </a:blipFill>
            </p:spPr>
            <p:txBody>
              <a:bodyPr/>
              <a:lstStyle/>
              <a:p>
                <a:r>
                  <a:rPr lang="en-US">
                    <a:noFill/>
                  </a:rPr>
                  <a:t> </a:t>
                </a:r>
              </a:p>
            </p:txBody>
          </p:sp>
        </mc:Fallback>
      </mc:AlternateContent>
    </p:spTree>
    <p:extLst>
      <p:ext uri="{BB962C8B-B14F-4D97-AF65-F5344CB8AC3E}">
        <p14:creationId xmlns:p14="http://schemas.microsoft.com/office/powerpoint/2010/main" val="824694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C03587-57EC-7B25-C0D2-0F66DD43AE20}"/>
                  </a:ext>
                </a:extLst>
              </p:cNvPr>
              <p:cNvSpPr txBox="1"/>
              <p:nvPr/>
            </p:nvSpPr>
            <p:spPr>
              <a:xfrm>
                <a:off x="532522" y="2921812"/>
                <a:ext cx="4993849"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𝑥</m:t>
                      </m:r>
                      <m:r>
                        <a:rPr lang="en-US" sz="4000" i="1" smtClean="0">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0,1,0,1,0,0,0</m:t>
                          </m:r>
                        </m:e>
                      </m:d>
                    </m:oMath>
                  </m:oMathPara>
                </a14:m>
                <a:endParaRPr lang="en-US" sz="4000" dirty="0"/>
              </a:p>
            </p:txBody>
          </p:sp>
        </mc:Choice>
        <mc:Fallback xmlns="">
          <p:sp>
            <p:nvSpPr>
              <p:cNvPr id="5" name="TextBox 4">
                <a:extLst>
                  <a:ext uri="{FF2B5EF4-FFF2-40B4-BE49-F238E27FC236}">
                    <a16:creationId xmlns:a16="http://schemas.microsoft.com/office/drawing/2014/main" id="{A5C03587-57EC-7B25-C0D2-0F66DD43AE20}"/>
                  </a:ext>
                </a:extLst>
              </p:cNvPr>
              <p:cNvSpPr txBox="1">
                <a:spLocks noRot="1" noChangeAspect="1" noMove="1" noResize="1" noEditPoints="1" noAdjustHandles="1" noChangeArrowheads="1" noChangeShapeType="1" noTextEdit="1"/>
              </p:cNvSpPr>
              <p:nvPr/>
            </p:nvSpPr>
            <p:spPr>
              <a:xfrm>
                <a:off x="532522" y="2921812"/>
                <a:ext cx="4993849"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43F1C19-C484-29FC-8A4B-67E5D436D126}"/>
                  </a:ext>
                </a:extLst>
              </p:cNvPr>
              <p:cNvSpPr txBox="1"/>
              <p:nvPr/>
            </p:nvSpPr>
            <p:spPr>
              <a:xfrm>
                <a:off x="2394931" y="4632459"/>
                <a:ext cx="9034292" cy="1323439"/>
              </a:xfrm>
              <a:prstGeom prst="rect">
                <a:avLst/>
              </a:prstGeom>
              <a:noFill/>
            </p:spPr>
            <p:txBody>
              <a:bodyPr wrap="square">
                <a:spAutoFit/>
              </a:bodyPr>
              <a:lstStyle/>
              <a:p>
                <a14:m>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0,0,0,1,0,0,0</m:t>
                        </m:r>
                      </m:e>
                    </m:d>
                  </m:oMath>
                </a14:m>
                <a:r>
                  <a:rPr lang="en-US" sz="4000" dirty="0">
                    <a:sym typeface="Wingdings 3" panose="05040102010807070707" pitchFamily="18" charset="2"/>
                  </a:rPr>
                  <a:t></a:t>
                </a:r>
                <a:r>
                  <a:rPr lang="en-US" sz="4000" dirty="0">
                    <a:solidFill>
                      <a:srgbClr val="C00000"/>
                    </a:solidFill>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sSub>
                          <m:sSubPr>
                            <m:ctrlPr>
                              <a:rPr lang="en-US" sz="4000" i="1" smtClean="0">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𝐴</m:t>
                            </m:r>
                          </m:e>
                          <m:sub>
                            <m:r>
                              <a:rPr lang="en-US" sz="4000" i="1">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r>
                          <a:rPr lang="en-US" sz="4000" b="0" i="1" smtClean="0">
                            <a:solidFill>
                              <a:schemeClr val="tx1"/>
                            </a:solidFill>
                            <a:latin typeface="Cambria Math" panose="02040503050406030204" pitchFamily="18" charset="0"/>
                          </a:rPr>
                          <m:t>𝑥</m:t>
                        </m:r>
                      </m:e>
                    </m:d>
                    <m:r>
                      <a:rPr lang="en-US" sz="4000" b="0" i="1" smtClean="0">
                        <a:solidFill>
                          <a:srgbClr val="C00000"/>
                        </a:solidFill>
                        <a:latin typeface="Cambria Math" panose="02040503050406030204" pitchFamily="18" charset="0"/>
                      </a:rPr>
                      <m:t>=1</m:t>
                    </m:r>
                  </m:oMath>
                </a14:m>
                <a:endParaRPr lang="en-US" sz="4000" dirty="0"/>
              </a:p>
              <a:p>
                <a14:m>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2</m:t>
                        </m:r>
                      </m:sub>
                    </m:sSub>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1,</m:t>
                        </m:r>
                        <m:r>
                          <a:rPr lang="en-US" sz="4000" b="0" i="1" smtClean="0">
                            <a:solidFill>
                              <a:srgbClr val="FFC000"/>
                            </a:solidFill>
                            <a:latin typeface="Cambria Math" panose="02040503050406030204" pitchFamily="18" charset="0"/>
                          </a:rPr>
                          <m:t>999</m:t>
                        </m:r>
                        <m:r>
                          <a:rPr lang="en-US" sz="4000" b="0" i="1" smtClean="0">
                            <a:solidFill>
                              <a:srgbClr val="C00000"/>
                            </a:solidFill>
                            <a:latin typeface="Cambria Math" panose="02040503050406030204" pitchFamily="18" charset="0"/>
                          </a:rPr>
                          <m:t>,1,1,0,1,1</m:t>
                        </m:r>
                      </m:e>
                    </m:d>
                  </m:oMath>
                </a14:m>
                <a:r>
                  <a:rPr lang="en-US" sz="4000" dirty="0">
                    <a:sym typeface="Wingdings 3" panose="05040102010807070707" pitchFamily="18" charset="2"/>
                  </a:rPr>
                  <a:t></a:t>
                </a:r>
                <a:r>
                  <a:rPr lang="en-US" sz="4000" dirty="0">
                    <a:solidFill>
                      <a:srgbClr val="C00000"/>
                    </a:solidFill>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sSub>
                          <m:sSubPr>
                            <m:ctrlPr>
                              <a:rPr lang="en-US" sz="4000" i="1" smtClean="0">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2</m:t>
                            </m:r>
                          </m:sub>
                        </m:sSub>
                        <m:r>
                          <a:rPr lang="en-US" sz="4000" b="0" i="1" smtClean="0">
                            <a:solidFill>
                              <a:srgbClr val="C00000"/>
                            </a:solidFill>
                            <a:latin typeface="Cambria Math" panose="02040503050406030204" pitchFamily="18" charset="0"/>
                          </a:rPr>
                          <m:t>,</m:t>
                        </m:r>
                        <m:r>
                          <a:rPr lang="en-US" sz="4000" b="0" i="1" smtClean="0">
                            <a:solidFill>
                              <a:schemeClr val="tx1"/>
                            </a:solidFill>
                            <a:latin typeface="Cambria Math" panose="02040503050406030204" pitchFamily="18" charset="0"/>
                          </a:rPr>
                          <m:t>𝑥</m:t>
                        </m:r>
                      </m:e>
                    </m:d>
                    <m:r>
                      <a:rPr lang="en-US" sz="4000" b="0" i="1" smtClean="0">
                        <a:solidFill>
                          <a:srgbClr val="C00000"/>
                        </a:solidFill>
                        <a:latin typeface="Cambria Math" panose="02040503050406030204" pitchFamily="18" charset="0"/>
                      </a:rPr>
                      <m:t>=</m:t>
                    </m:r>
                    <m:r>
                      <a:rPr lang="en-US" sz="4000" b="0" i="1" smtClean="0">
                        <a:solidFill>
                          <a:srgbClr val="FFC000"/>
                        </a:solidFill>
                        <a:latin typeface="Cambria Math" panose="02040503050406030204" pitchFamily="18" charset="0"/>
                      </a:rPr>
                      <m:t>1000</m:t>
                    </m:r>
                  </m:oMath>
                </a14:m>
                <a:endParaRPr lang="en-US" sz="4000" dirty="0"/>
              </a:p>
            </p:txBody>
          </p:sp>
        </mc:Choice>
        <mc:Fallback xmlns="">
          <p:sp>
            <p:nvSpPr>
              <p:cNvPr id="8" name="TextBox 7">
                <a:extLst>
                  <a:ext uri="{FF2B5EF4-FFF2-40B4-BE49-F238E27FC236}">
                    <a16:creationId xmlns:a16="http://schemas.microsoft.com/office/drawing/2014/main" id="{F43F1C19-C484-29FC-8A4B-67E5D436D126}"/>
                  </a:ext>
                </a:extLst>
              </p:cNvPr>
              <p:cNvSpPr txBox="1">
                <a:spLocks noRot="1" noChangeAspect="1" noMove="1" noResize="1" noEditPoints="1" noAdjustHandles="1" noChangeArrowheads="1" noChangeShapeType="1" noTextEdit="1"/>
              </p:cNvSpPr>
              <p:nvPr/>
            </p:nvSpPr>
            <p:spPr>
              <a:xfrm>
                <a:off x="2394931" y="4632459"/>
                <a:ext cx="9034292" cy="1323439"/>
              </a:xfrm>
              <a:prstGeom prst="rect">
                <a:avLst/>
              </a:prstGeom>
              <a:blipFill>
                <a:blip r:embed="rId4"/>
                <a:stretch>
                  <a:fillRect t="-9217" b="-179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30B95C-7545-CA0C-A2B2-0764A99EE703}"/>
                  </a:ext>
                </a:extLst>
              </p:cNvPr>
              <p:cNvSpPr txBox="1"/>
              <p:nvPr/>
            </p:nvSpPr>
            <p:spPr>
              <a:xfrm>
                <a:off x="2647641" y="1106773"/>
                <a:ext cx="6094428" cy="11187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𝐴𝑥</m:t>
                      </m:r>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eqArr>
                            <m:eqArrPr>
                              <m:ctrlPr>
                                <a:rPr lang="en-US" sz="4000" i="1">
                                  <a:solidFill>
                                    <a:srgbClr val="C00000"/>
                                  </a:solidFill>
                                  <a:latin typeface="Cambria Math" panose="02040503050406030204" pitchFamily="18" charset="0"/>
                                </a:rPr>
                              </m:ctrlPr>
                            </m:eqArrPr>
                            <m:e>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1</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e>
                            <m:e>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FFC000"/>
                                  </a:solidFill>
                                  <a:latin typeface="Cambria Math" panose="02040503050406030204" pitchFamily="18" charset="0"/>
                                </a:rPr>
                                <m:t>999</m:t>
                              </m:r>
                              <m:r>
                                <a:rPr lang="en-US" sz="4000" b="0" i="1" smtClean="0">
                                  <a:solidFill>
                                    <a:srgbClr val="C00000"/>
                                  </a:solidFill>
                                  <a:latin typeface="Cambria Math" panose="02040503050406030204" pitchFamily="18" charset="0"/>
                                </a:rPr>
                                <m:t> 1</m:t>
                              </m:r>
                              <m:r>
                                <a:rPr lang="en-US" sz="4000" i="1">
                                  <a:solidFill>
                                    <a:srgbClr val="C00000"/>
                                  </a:solidFill>
                                  <a:latin typeface="Cambria Math" panose="02040503050406030204" pitchFamily="18" charset="0"/>
                                </a:rPr>
                                <m:t>  1  0  </m:t>
                              </m:r>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1</m:t>
                              </m:r>
                            </m:e>
                          </m:eqArr>
                        </m:e>
                      </m:d>
                    </m:oMath>
                  </m:oMathPara>
                </a14:m>
                <a:endParaRPr lang="en-US" sz="4000" dirty="0"/>
              </a:p>
            </p:txBody>
          </p:sp>
        </mc:Choice>
        <mc:Fallback xmlns="">
          <p:sp>
            <p:nvSpPr>
              <p:cNvPr id="10" name="TextBox 9">
                <a:extLst>
                  <a:ext uri="{FF2B5EF4-FFF2-40B4-BE49-F238E27FC236}">
                    <a16:creationId xmlns:a16="http://schemas.microsoft.com/office/drawing/2014/main" id="{A830B95C-7545-CA0C-A2B2-0764A99EE703}"/>
                  </a:ext>
                </a:extLst>
              </p:cNvPr>
              <p:cNvSpPr txBox="1">
                <a:spLocks noRot="1" noChangeAspect="1" noMove="1" noResize="1" noEditPoints="1" noAdjustHandles="1" noChangeArrowheads="1" noChangeShapeType="1" noTextEdit="1"/>
              </p:cNvSpPr>
              <p:nvPr/>
            </p:nvSpPr>
            <p:spPr>
              <a:xfrm>
                <a:off x="2647641" y="1106773"/>
                <a:ext cx="6094428" cy="111876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B5C452D-FF03-F274-1157-B48F2C53DFBE}"/>
                  </a:ext>
                </a:extLst>
              </p:cNvPr>
              <p:cNvSpPr txBox="1"/>
              <p:nvPr/>
            </p:nvSpPr>
            <p:spPr>
              <a:xfrm>
                <a:off x="8114827" y="-53154"/>
                <a:ext cx="1848291" cy="41256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i="1">
                              <a:solidFill>
                                <a:srgbClr val="C00000"/>
                              </a:solidFill>
                              <a:latin typeface="Cambria Math" panose="02040503050406030204" pitchFamily="18" charset="0"/>
                            </a:rPr>
                          </m:ctrlPr>
                        </m:dPr>
                        <m:e>
                          <m:eqArr>
                            <m:eqArrPr>
                              <m:ctrlPr>
                                <a:rPr lang="en-US" sz="4000" i="1">
                                  <a:solidFill>
                                    <a:srgbClr val="C00000"/>
                                  </a:solidFill>
                                  <a:latin typeface="Cambria Math" panose="02040503050406030204" pitchFamily="18" charset="0"/>
                                </a:rPr>
                              </m:ctrlPr>
                            </m:eqArrPr>
                            <m:e>
                              <m:r>
                                <a:rPr lang="en-US" sz="4000" i="1">
                                  <a:solidFill>
                                    <a:srgbClr val="C00000"/>
                                  </a:solidFill>
                                  <a:latin typeface="Cambria Math" panose="02040503050406030204" pitchFamily="18" charset="0"/>
                                </a:rPr>
                                <m:t>0</m:t>
                              </m:r>
                            </m:e>
                            <m:e>
                              <m:r>
                                <a:rPr lang="en-US" sz="4000" i="1" smtClean="0">
                                  <a:solidFill>
                                    <a:srgbClr val="FFC000"/>
                                  </a:solidFill>
                                  <a:latin typeface="Cambria Math" panose="02040503050406030204" pitchFamily="18" charset="0"/>
                                </a:rPr>
                                <m:t>1</m:t>
                              </m:r>
                            </m:e>
                            <m:e>
                              <m:r>
                                <a:rPr lang="en-US" sz="4000" i="1">
                                  <a:solidFill>
                                    <a:srgbClr val="C00000"/>
                                  </a:solidFill>
                                  <a:latin typeface="Cambria Math" panose="02040503050406030204" pitchFamily="18" charset="0"/>
                                </a:rPr>
                                <m:t>0</m:t>
                              </m:r>
                            </m:e>
                            <m:e>
                              <m:r>
                                <a:rPr lang="en-US" sz="4000" i="1">
                                  <a:solidFill>
                                    <a:srgbClr val="C00000"/>
                                  </a:solidFill>
                                  <a:latin typeface="Cambria Math" panose="02040503050406030204" pitchFamily="18" charset="0"/>
                                </a:rPr>
                                <m:t>1</m:t>
                              </m:r>
                            </m:e>
                            <m:e>
                              <m:r>
                                <a:rPr lang="en-US" sz="4000" i="1">
                                  <a:solidFill>
                                    <a:srgbClr val="C00000"/>
                                  </a:solidFill>
                                  <a:latin typeface="Cambria Math" panose="02040503050406030204" pitchFamily="18" charset="0"/>
                                </a:rPr>
                                <m:t>0</m:t>
                              </m:r>
                            </m:e>
                            <m:e>
                              <m:r>
                                <a:rPr lang="en-US" sz="4000" i="1">
                                  <a:solidFill>
                                    <a:srgbClr val="C00000"/>
                                  </a:solidFill>
                                  <a:latin typeface="Cambria Math" panose="02040503050406030204" pitchFamily="18" charset="0"/>
                                </a:rPr>
                                <m:t>0</m:t>
                              </m:r>
                            </m:e>
                            <m:e>
                              <m:r>
                                <a:rPr lang="en-US" sz="4000" i="1">
                                  <a:solidFill>
                                    <a:srgbClr val="C00000"/>
                                  </a:solidFill>
                                  <a:latin typeface="Cambria Math" panose="02040503050406030204" pitchFamily="18" charset="0"/>
                                </a:rPr>
                                <m:t>0</m:t>
                              </m:r>
                            </m:e>
                          </m:eqArr>
                        </m:e>
                      </m:d>
                    </m:oMath>
                  </m:oMathPara>
                </a14:m>
                <a:endParaRPr lang="en-US" sz="4000" dirty="0"/>
              </a:p>
            </p:txBody>
          </p:sp>
        </mc:Choice>
        <mc:Fallback xmlns="">
          <p:sp>
            <p:nvSpPr>
              <p:cNvPr id="14" name="TextBox 13">
                <a:extLst>
                  <a:ext uri="{FF2B5EF4-FFF2-40B4-BE49-F238E27FC236}">
                    <a16:creationId xmlns:a16="http://schemas.microsoft.com/office/drawing/2014/main" id="{4B5C452D-FF03-F274-1157-B48F2C53DFBE}"/>
                  </a:ext>
                </a:extLst>
              </p:cNvPr>
              <p:cNvSpPr txBox="1">
                <a:spLocks noRot="1" noChangeAspect="1" noMove="1" noResize="1" noEditPoints="1" noAdjustHandles="1" noChangeArrowheads="1" noChangeShapeType="1" noTextEdit="1"/>
              </p:cNvSpPr>
              <p:nvPr/>
            </p:nvSpPr>
            <p:spPr>
              <a:xfrm>
                <a:off x="8114827" y="-53154"/>
                <a:ext cx="1848291" cy="412568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410B5A-2E67-142B-8AE8-994A50B32462}"/>
                  </a:ext>
                </a:extLst>
              </p:cNvPr>
              <p:cNvSpPr txBox="1"/>
              <p:nvPr/>
            </p:nvSpPr>
            <p:spPr>
              <a:xfrm>
                <a:off x="9478383" y="1140259"/>
                <a:ext cx="2407847" cy="11147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C00000"/>
                          </a:solidFill>
                          <a:latin typeface="Cambria Math" panose="02040503050406030204" pitchFamily="18" charset="0"/>
                        </a:rPr>
                        <m:t>=</m:t>
                      </m:r>
                      <m:d>
                        <m:dPr>
                          <m:begChr m:val="["/>
                          <m:endChr m:val="]"/>
                          <m:ctrlPr>
                            <a:rPr lang="en-US" sz="4000" i="1" smtClean="0">
                              <a:solidFill>
                                <a:srgbClr val="C00000"/>
                              </a:solidFill>
                              <a:latin typeface="Cambria Math" panose="02040503050406030204" pitchFamily="18" charset="0"/>
                            </a:rPr>
                          </m:ctrlPr>
                        </m:dPr>
                        <m:e>
                          <m:eqArr>
                            <m:eqArrPr>
                              <m:ctrlPr>
                                <a:rPr lang="en-US" sz="4000" b="0" i="1" smtClean="0">
                                  <a:solidFill>
                                    <a:srgbClr val="C00000"/>
                                  </a:solidFill>
                                  <a:latin typeface="Cambria Math" panose="02040503050406030204" pitchFamily="18" charset="0"/>
                                </a:rPr>
                              </m:ctrlPr>
                            </m:eqArrPr>
                            <m:e>
                              <m:r>
                                <a:rPr lang="en-US" sz="4000" b="0" i="1" smtClean="0">
                                  <a:solidFill>
                                    <a:srgbClr val="C00000"/>
                                  </a:solidFill>
                                  <a:latin typeface="Cambria Math" panose="02040503050406030204" pitchFamily="18" charset="0"/>
                                </a:rPr>
                                <m:t>1</m:t>
                              </m:r>
                            </m:e>
                            <m:e>
                              <m:r>
                                <a:rPr lang="en-US" sz="4000" b="0" i="1" smtClean="0">
                                  <a:solidFill>
                                    <a:srgbClr val="FFC000"/>
                                  </a:solidFill>
                                  <a:latin typeface="Cambria Math" panose="02040503050406030204" pitchFamily="18" charset="0"/>
                                </a:rPr>
                                <m:t>1000</m:t>
                              </m:r>
                            </m:e>
                          </m:eqArr>
                        </m:e>
                      </m:d>
                    </m:oMath>
                  </m:oMathPara>
                </a14:m>
                <a:endParaRPr lang="en-US" sz="4000" dirty="0"/>
              </a:p>
            </p:txBody>
          </p:sp>
        </mc:Choice>
        <mc:Fallback xmlns="">
          <p:sp>
            <p:nvSpPr>
              <p:cNvPr id="16" name="TextBox 15">
                <a:extLst>
                  <a:ext uri="{FF2B5EF4-FFF2-40B4-BE49-F238E27FC236}">
                    <a16:creationId xmlns:a16="http://schemas.microsoft.com/office/drawing/2014/main" id="{17410B5A-2E67-142B-8AE8-994A50B32462}"/>
                  </a:ext>
                </a:extLst>
              </p:cNvPr>
              <p:cNvSpPr txBox="1">
                <a:spLocks noRot="1" noChangeAspect="1" noMove="1" noResize="1" noEditPoints="1" noAdjustHandles="1" noChangeArrowheads="1" noChangeShapeType="1" noTextEdit="1"/>
              </p:cNvSpPr>
              <p:nvPr/>
            </p:nvSpPr>
            <p:spPr>
              <a:xfrm>
                <a:off x="9478383" y="1140259"/>
                <a:ext cx="2407847" cy="111479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EAFC0F-FB89-EB7D-5FE8-5AC54CDC0395}"/>
                  </a:ext>
                </a:extLst>
              </p:cNvPr>
              <p:cNvSpPr txBox="1"/>
              <p:nvPr/>
            </p:nvSpPr>
            <p:spPr>
              <a:xfrm>
                <a:off x="5568099" y="369665"/>
                <a:ext cx="163215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𝐴</m:t>
                      </m:r>
                    </m:oMath>
                  </m:oMathPara>
                </a14:m>
                <a:endParaRPr lang="en-US" sz="4000" dirty="0">
                  <a:solidFill>
                    <a:schemeClr val="tx1"/>
                  </a:solidFill>
                </a:endParaRPr>
              </a:p>
            </p:txBody>
          </p:sp>
        </mc:Choice>
        <mc:Fallback xmlns="">
          <p:sp>
            <p:nvSpPr>
              <p:cNvPr id="18" name="TextBox 17">
                <a:extLst>
                  <a:ext uri="{FF2B5EF4-FFF2-40B4-BE49-F238E27FC236}">
                    <a16:creationId xmlns:a16="http://schemas.microsoft.com/office/drawing/2014/main" id="{6AEAFC0F-FB89-EB7D-5FE8-5AC54CDC0395}"/>
                  </a:ext>
                </a:extLst>
              </p:cNvPr>
              <p:cNvSpPr txBox="1">
                <a:spLocks noRot="1" noChangeAspect="1" noMove="1" noResize="1" noEditPoints="1" noAdjustHandles="1" noChangeArrowheads="1" noChangeShapeType="1" noTextEdit="1"/>
              </p:cNvSpPr>
              <p:nvPr/>
            </p:nvSpPr>
            <p:spPr>
              <a:xfrm>
                <a:off x="5568099" y="369665"/>
                <a:ext cx="1632154" cy="7078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371938A-6129-98E9-BE3A-65056994F4BB}"/>
                  </a:ext>
                </a:extLst>
              </p:cNvPr>
              <p:cNvSpPr txBox="1"/>
              <p:nvPr/>
            </p:nvSpPr>
            <p:spPr>
              <a:xfrm>
                <a:off x="7701872" y="2567868"/>
                <a:ext cx="82591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𝑥</m:t>
                      </m:r>
                    </m:oMath>
                  </m:oMathPara>
                </a14:m>
                <a:endParaRPr lang="en-US" sz="4000" dirty="0">
                  <a:solidFill>
                    <a:schemeClr val="tx1"/>
                  </a:solidFill>
                </a:endParaRPr>
              </a:p>
            </p:txBody>
          </p:sp>
        </mc:Choice>
        <mc:Fallback xmlns="">
          <p:sp>
            <p:nvSpPr>
              <p:cNvPr id="20" name="TextBox 19">
                <a:extLst>
                  <a:ext uri="{FF2B5EF4-FFF2-40B4-BE49-F238E27FC236}">
                    <a16:creationId xmlns:a16="http://schemas.microsoft.com/office/drawing/2014/main" id="{1371938A-6129-98E9-BE3A-65056994F4BB}"/>
                  </a:ext>
                </a:extLst>
              </p:cNvPr>
              <p:cNvSpPr txBox="1">
                <a:spLocks noRot="1" noChangeAspect="1" noMove="1" noResize="1" noEditPoints="1" noAdjustHandles="1" noChangeArrowheads="1" noChangeShapeType="1" noTextEdit="1"/>
              </p:cNvSpPr>
              <p:nvPr/>
            </p:nvSpPr>
            <p:spPr>
              <a:xfrm>
                <a:off x="7701872" y="2567868"/>
                <a:ext cx="825910" cy="707886"/>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4123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Significant Coordinates (II)</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Since the algorithm has </a:t>
                </a:r>
                <a14:m>
                  <m:oMath xmlns:m="http://schemas.openxmlformats.org/officeDocument/2006/math">
                    <m:r>
                      <a:rPr lang="en-US" sz="3200" b="0" i="1" smtClean="0">
                        <a:solidFill>
                          <a:srgbClr val="C00000"/>
                        </a:solidFill>
                        <a:latin typeface="Cambria Math" panose="02040503050406030204" pitchFamily="18" charset="0"/>
                      </a:rPr>
                      <m:t>𝐴𝑥</m:t>
                    </m:r>
                  </m:oMath>
                </a14:m>
                <a:r>
                  <a:rPr lang="en-US" sz="3200" dirty="0"/>
                  <a:t>, it can recover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𝑦</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𝐴𝑥</m:t>
                    </m:r>
                  </m:oMath>
                </a14:m>
                <a:r>
                  <a:rPr lang="en-US" sz="3200" dirty="0"/>
                  <a:t> for any vector </a:t>
                </a:r>
                <a14:m>
                  <m:oMath xmlns:m="http://schemas.openxmlformats.org/officeDocument/2006/math">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𝑟</m:t>
                        </m:r>
                      </m:sup>
                    </m:sSup>
                  </m:oMath>
                </a14:m>
                <a:endParaRPr lang="en-US" sz="3200" dirty="0"/>
              </a:p>
              <a:p>
                <a:pPr>
                  <a:buClr>
                    <a:schemeClr val="tx1"/>
                  </a:buClr>
                </a:pPr>
                <a:endParaRPr lang="en-US" sz="3200" dirty="0"/>
              </a:p>
              <a:p>
                <a:pPr>
                  <a:buClr>
                    <a:schemeClr val="tx1"/>
                  </a:buClr>
                </a:pPr>
                <a:r>
                  <a:rPr lang="en-US" sz="3200" dirty="0"/>
                  <a:t>If there exists </a:t>
                </a:r>
                <a14:m>
                  <m:oMath xmlns:m="http://schemas.openxmlformats.org/officeDocument/2006/math">
                    <m:r>
                      <a:rPr lang="en-US" sz="3200" i="1" smtClean="0">
                        <a:solidFill>
                          <a:srgbClr val="C00000"/>
                        </a:solidFill>
                        <a:latin typeface="Cambria Math" panose="02040503050406030204" pitchFamily="18" charset="0"/>
                      </a:rPr>
                      <m:t>𝑦</m:t>
                    </m:r>
                    <m:r>
                      <a:rPr lang="en-US" sz="320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𝑟</m:t>
                        </m:r>
                      </m:sup>
                    </m:sSup>
                  </m:oMath>
                </a14:m>
                <a:r>
                  <a:rPr lang="en-US" sz="3200" dirty="0"/>
                  <a:t> such that </a:t>
                </a:r>
                <a14:m>
                  <m:oMath xmlns:m="http://schemas.openxmlformats.org/officeDocument/2006/math">
                    <m:sSubSup>
                      <m:sSubSupPr>
                        <m:ctrlPr>
                          <a:rPr lang="en-US" sz="3200" b="0" i="1" smtClean="0">
                            <a:solidFill>
                              <a:srgbClr val="C00000"/>
                            </a:solidFill>
                            <a:latin typeface="Cambria Math" panose="02040503050406030204" pitchFamily="18" charset="0"/>
                          </a:rPr>
                        </m:ctrlPr>
                      </m:sSubSupPr>
                      <m:e>
                        <m:d>
                          <m:dPr>
                            <m:ctrlPr>
                              <a:rPr lang="en-US" sz="3200" b="0" i="1" smtClean="0">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m:t>
                            </m:r>
                          </m:e>
                        </m:d>
                      </m:e>
                      <m:sub>
                        <m:r>
                          <a:rPr lang="en-US" sz="3200" b="0" i="1" smtClean="0">
                            <a:solidFill>
                              <a:srgbClr val="C00000"/>
                            </a:solidFill>
                            <a:latin typeface="Cambria Math" panose="02040503050406030204" pitchFamily="18" charset="0"/>
                          </a:rPr>
                          <m:t>𝑖</m:t>
                        </m:r>
                      </m:sub>
                      <m:sup>
                        <m:r>
                          <a:rPr lang="en-US" sz="3200" b="0" i="1" smtClean="0">
                            <a:solidFill>
                              <a:srgbClr val="C00000"/>
                            </a:solidFill>
                            <a:latin typeface="Cambria Math" panose="02040503050406030204" pitchFamily="18" charset="0"/>
                          </a:rPr>
                          <m:t>2</m:t>
                        </m:r>
                      </m:sup>
                    </m:sSubSup>
                    <m:r>
                      <a:rPr lang="en-US" sz="3200" b="0" i="1" smtClean="0">
                        <a:solidFill>
                          <a:srgbClr val="C00000"/>
                        </a:solidFill>
                        <a:latin typeface="Cambria Math" panose="02040503050406030204" pitchFamily="18" charset="0"/>
                      </a:rPr>
                      <m:t>≥</m:t>
                    </m:r>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𝑠</m:t>
                        </m:r>
                      </m:den>
                    </m:f>
                    <m:sSubSup>
                      <m:sSubSupPr>
                        <m:ctrlPr>
                          <a:rPr lang="en-US" sz="3200" b="0" i="1" smtClean="0">
                            <a:solidFill>
                              <a:srgbClr val="C00000"/>
                            </a:solidFill>
                            <a:latin typeface="Cambria Math" panose="02040503050406030204" pitchFamily="18" charset="0"/>
                          </a:rPr>
                        </m:ctrlPr>
                      </m:sSubSupPr>
                      <m:e>
                        <m:d>
                          <m:dPr>
                            <m:begChr m:val="‖"/>
                            <m:endChr m:val="‖"/>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𝑦</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𝐴</m:t>
                            </m:r>
                          </m:e>
                        </m:d>
                      </m:e>
                      <m:sub>
                        <m:r>
                          <a:rPr lang="en-US" sz="3200" b="0" i="1" smtClean="0">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2</m:t>
                        </m:r>
                      </m:sup>
                    </m:sSubSup>
                  </m:oMath>
                </a14:m>
                <a:r>
                  <a:rPr lang="en-US" sz="3200" dirty="0"/>
                  <a:t>, then </a:t>
                </a:r>
                <a14:m>
                  <m:oMath xmlns:m="http://schemas.openxmlformats.org/officeDocument/2006/math">
                    <m:r>
                      <a:rPr lang="en-US" sz="3200" b="0" i="1" smtClean="0">
                        <a:solidFill>
                          <a:srgbClr val="C00000"/>
                        </a:solidFill>
                        <a:latin typeface="Cambria Math" panose="02040503050406030204" pitchFamily="18" charset="0"/>
                      </a:rPr>
                      <m:t>𝑖</m:t>
                    </m:r>
                  </m:oMath>
                </a14:m>
                <a:r>
                  <a:rPr lang="en-US" sz="3200" dirty="0"/>
                  <a:t> is significant (“leverage score” of column </a:t>
                </a:r>
                <a14:m>
                  <m:oMath xmlns:m="http://schemas.openxmlformats.org/officeDocument/2006/math">
                    <m:r>
                      <a:rPr lang="en-US" sz="3200" b="0" i="1" smtClean="0">
                        <a:solidFill>
                          <a:srgbClr val="C00000"/>
                        </a:solidFill>
                        <a:latin typeface="Cambria Math" panose="02040503050406030204" pitchFamily="18" charset="0"/>
                      </a:rPr>
                      <m:t>𝑖</m:t>
                    </m:r>
                  </m:oMath>
                </a14:m>
                <a:r>
                  <a:rPr lang="en-US" sz="3200" dirty="0"/>
                  <a:t> is large)</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a:stretch>
              </a:blipFill>
            </p:spPr>
            <p:txBody>
              <a:bodyPr/>
              <a:lstStyle/>
              <a:p>
                <a:r>
                  <a:rPr lang="en-US">
                    <a:noFill/>
                  </a:rPr>
                  <a:t> </a:t>
                </a:r>
              </a:p>
            </p:txBody>
          </p:sp>
        </mc:Fallback>
      </mc:AlternateContent>
    </p:spTree>
    <p:extLst>
      <p:ext uri="{BB962C8B-B14F-4D97-AF65-F5344CB8AC3E}">
        <p14:creationId xmlns:p14="http://schemas.microsoft.com/office/powerpoint/2010/main" val="173361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Significant Coordinates (II)</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How to quantify significant coordinates?</a:t>
                </a:r>
              </a:p>
              <a:p>
                <a:pPr>
                  <a:buClr>
                    <a:schemeClr val="tx1"/>
                  </a:buClr>
                </a:pPr>
                <a14:m>
                  <m:oMath xmlns:m="http://schemas.openxmlformats.org/officeDocument/2006/math">
                    <m:r>
                      <a:rPr lang="en-US" sz="3200" i="1" smtClean="0">
                        <a:solidFill>
                          <a:srgbClr val="C00000"/>
                        </a:solidFill>
                        <a:latin typeface="Cambria Math" panose="02040503050406030204" pitchFamily="18" charset="0"/>
                      </a:rPr>
                      <m:t>𝑖</m:t>
                    </m:r>
                  </m:oMath>
                </a14:m>
                <a:r>
                  <a:rPr lang="en-US" sz="3200" dirty="0"/>
                  <a:t> is significant if there exists:</a:t>
                </a:r>
              </a:p>
              <a:p>
                <a:pPr lvl="1">
                  <a:buClr>
                    <a:schemeClr val="tx1"/>
                  </a:buClr>
                </a:pPr>
                <a:r>
                  <a:rPr lang="en-US" sz="3200" dirty="0"/>
                  <a:t>an elementary vector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𝑖</m:t>
                        </m:r>
                      </m:sub>
                    </m:sSub>
                  </m:oMath>
                </a14:m>
                <a:r>
                  <a:rPr lang="en-US" sz="3200" dirty="0"/>
                  <a:t> that is a row of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a:p>
                <a:pPr lvl="1">
                  <a:buClr>
                    <a:schemeClr val="tx1"/>
                  </a:buClr>
                </a:pPr>
                <a14:m>
                  <m:oMath xmlns:m="http://schemas.openxmlformats.org/officeDocument/2006/math">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𝑟</m:t>
                        </m:r>
                      </m:sup>
                    </m:sSup>
                  </m:oMath>
                </a14:m>
                <a:r>
                  <a:rPr lang="en-US" sz="3200" dirty="0"/>
                  <a:t> such that </a:t>
                </a:r>
                <a14:m>
                  <m:oMath xmlns:m="http://schemas.openxmlformats.org/officeDocument/2006/math">
                    <m:sSubSup>
                      <m:sSubSupPr>
                        <m:ctrlPr>
                          <a:rPr lang="en-US" sz="3200" i="1">
                            <a:solidFill>
                              <a:srgbClr val="C00000"/>
                            </a:solidFill>
                            <a:latin typeface="Cambria Math" panose="02040503050406030204" pitchFamily="18" charset="0"/>
                          </a:rPr>
                        </m:ctrlPr>
                      </m:sSubSupPr>
                      <m:e>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m:t>
                            </m:r>
                          </m:e>
                        </m:d>
                      </m:e>
                      <m:sub>
                        <m:r>
                          <a:rPr lang="en-US" sz="3200" i="1">
                            <a:solidFill>
                              <a:srgbClr val="C00000"/>
                            </a:solidFill>
                            <a:latin typeface="Cambria Math" panose="02040503050406030204" pitchFamily="18" charset="0"/>
                          </a:rPr>
                          <m:t>𝑖</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i="1">
                            <a:solidFill>
                              <a:srgbClr val="C00000"/>
                            </a:solidFill>
                            <a:latin typeface="Cambria Math" panose="02040503050406030204" pitchFamily="18" charset="0"/>
                          </a:rPr>
                          <m:t>𝑠</m:t>
                        </m:r>
                      </m:den>
                    </m:f>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2800"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672"/>
                </a:stretch>
              </a:blipFill>
            </p:spPr>
            <p:txBody>
              <a:bodyPr/>
              <a:lstStyle/>
              <a:p>
                <a:r>
                  <a:rPr lang="en-US">
                    <a:noFill/>
                  </a:rPr>
                  <a:t> </a:t>
                </a:r>
              </a:p>
            </p:txBody>
          </p:sp>
        </mc:Fallback>
      </mc:AlternateContent>
    </p:spTree>
    <p:extLst>
      <p:ext uri="{BB962C8B-B14F-4D97-AF65-F5344CB8AC3E}">
        <p14:creationId xmlns:p14="http://schemas.microsoft.com/office/powerpoint/2010/main" val="40818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C03587-57EC-7B25-C0D2-0F66DD43AE20}"/>
                  </a:ext>
                </a:extLst>
              </p:cNvPr>
              <p:cNvSpPr txBox="1"/>
              <p:nvPr/>
            </p:nvSpPr>
            <p:spPr>
              <a:xfrm>
                <a:off x="3492539" y="2994492"/>
                <a:ext cx="4993849"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𝑥</m:t>
                      </m:r>
                      <m:r>
                        <a:rPr lang="en-US" sz="4000" i="1" smtClean="0">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2,3,5,0,0,0,</m:t>
                          </m:r>
                          <m:r>
                            <a:rPr lang="en-US" sz="4000" b="0" i="1" smtClean="0">
                              <a:solidFill>
                                <a:srgbClr val="00B0F0"/>
                              </a:solidFill>
                              <a:latin typeface="Cambria Math" panose="02040503050406030204" pitchFamily="18" charset="0"/>
                            </a:rPr>
                            <m:t>1</m:t>
                          </m:r>
                        </m:e>
                      </m:d>
                    </m:oMath>
                  </m:oMathPara>
                </a14:m>
                <a:endParaRPr lang="en-US" sz="4000" dirty="0"/>
              </a:p>
            </p:txBody>
          </p:sp>
        </mc:Choice>
        <mc:Fallback xmlns="">
          <p:sp>
            <p:nvSpPr>
              <p:cNvPr id="5" name="TextBox 4">
                <a:extLst>
                  <a:ext uri="{FF2B5EF4-FFF2-40B4-BE49-F238E27FC236}">
                    <a16:creationId xmlns:a16="http://schemas.microsoft.com/office/drawing/2014/main" id="{A5C03587-57EC-7B25-C0D2-0F66DD43AE20}"/>
                  </a:ext>
                </a:extLst>
              </p:cNvPr>
              <p:cNvSpPr txBox="1">
                <a:spLocks noRot="1" noChangeAspect="1" noMove="1" noResize="1" noEditPoints="1" noAdjustHandles="1" noChangeArrowheads="1" noChangeShapeType="1" noTextEdit="1"/>
              </p:cNvSpPr>
              <p:nvPr/>
            </p:nvSpPr>
            <p:spPr>
              <a:xfrm>
                <a:off x="3492539" y="2994492"/>
                <a:ext cx="4993849"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43F1C19-C484-29FC-8A4B-67E5D436D126}"/>
                  </a:ext>
                </a:extLst>
              </p:cNvPr>
              <p:cNvSpPr txBox="1"/>
              <p:nvPr/>
            </p:nvSpPr>
            <p:spPr>
              <a:xfrm>
                <a:off x="965850" y="1330912"/>
                <a:ext cx="10467689" cy="707886"/>
              </a:xfrm>
              <a:prstGeom prst="rect">
                <a:avLst/>
              </a:prstGeom>
              <a:noFill/>
            </p:spPr>
            <p:txBody>
              <a:bodyPr wrap="square">
                <a:spAutoFit/>
              </a:bodyPr>
              <a:lstStyle/>
              <a:p>
                <a14:m>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10, 10, 10, 10, 10, 10, </m:t>
                        </m:r>
                        <m:r>
                          <a:rPr lang="en-US" sz="4000" b="0" i="1" smtClean="0">
                            <a:solidFill>
                              <a:srgbClr val="00B0F0"/>
                            </a:solidFill>
                            <a:latin typeface="Cambria Math" panose="02040503050406030204" pitchFamily="18" charset="0"/>
                          </a:rPr>
                          <m:t>3</m:t>
                        </m:r>
                      </m:e>
                    </m:d>
                  </m:oMath>
                </a14:m>
                <a:r>
                  <a:rPr lang="en-US" sz="4000" dirty="0">
                    <a:sym typeface="Wingdings 3" panose="05040102010807070707" pitchFamily="18" charset="2"/>
                  </a:rPr>
                  <a:t></a:t>
                </a:r>
                <a:r>
                  <a:rPr lang="en-US" sz="4000" dirty="0">
                    <a:solidFill>
                      <a:srgbClr val="C00000"/>
                    </a:solidFill>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sSub>
                          <m:sSubPr>
                            <m:ctrlPr>
                              <a:rPr lang="en-US" sz="4000" i="1" smtClean="0">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𝐴</m:t>
                            </m:r>
                          </m:e>
                          <m:sub>
                            <m:r>
                              <a:rPr lang="en-US" sz="4000" i="1">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r>
                          <a:rPr lang="en-US" sz="4000" b="0" i="1" smtClean="0">
                            <a:solidFill>
                              <a:schemeClr val="tx1"/>
                            </a:solidFill>
                            <a:latin typeface="Cambria Math" panose="02040503050406030204" pitchFamily="18" charset="0"/>
                          </a:rPr>
                          <m:t>𝑥</m:t>
                        </m:r>
                      </m:e>
                    </m:d>
                    <m:r>
                      <a:rPr lang="en-US" sz="4000" b="0" i="1" smtClean="0">
                        <a:solidFill>
                          <a:srgbClr val="C00000"/>
                        </a:solidFill>
                        <a:latin typeface="Cambria Math" panose="02040503050406030204" pitchFamily="18" charset="0"/>
                      </a:rPr>
                      <m:t>=10</m:t>
                    </m:r>
                    <m:r>
                      <a:rPr lang="en-US" sz="4000" b="0" i="1" smtClean="0">
                        <a:solidFill>
                          <a:srgbClr val="00B0F0"/>
                        </a:solidFill>
                        <a:latin typeface="Cambria Math" panose="02040503050406030204" pitchFamily="18" charset="0"/>
                      </a:rPr>
                      <m:t>3</m:t>
                    </m:r>
                  </m:oMath>
                </a14:m>
                <a:endParaRPr lang="en-US" sz="4000" dirty="0"/>
              </a:p>
            </p:txBody>
          </p:sp>
        </mc:Choice>
        <mc:Fallback xmlns="">
          <p:sp>
            <p:nvSpPr>
              <p:cNvPr id="8" name="TextBox 7">
                <a:extLst>
                  <a:ext uri="{FF2B5EF4-FFF2-40B4-BE49-F238E27FC236}">
                    <a16:creationId xmlns:a16="http://schemas.microsoft.com/office/drawing/2014/main" id="{F43F1C19-C484-29FC-8A4B-67E5D436D126}"/>
                  </a:ext>
                </a:extLst>
              </p:cNvPr>
              <p:cNvSpPr txBox="1">
                <a:spLocks noRot="1" noChangeAspect="1" noMove="1" noResize="1" noEditPoints="1" noAdjustHandles="1" noChangeArrowheads="1" noChangeShapeType="1" noTextEdit="1"/>
              </p:cNvSpPr>
              <p:nvPr/>
            </p:nvSpPr>
            <p:spPr>
              <a:xfrm>
                <a:off x="965850" y="1330912"/>
                <a:ext cx="10467689" cy="707886"/>
              </a:xfrm>
              <a:prstGeom prst="rect">
                <a:avLst/>
              </a:prstGeom>
              <a:blipFill>
                <a:blip r:embed="rId4"/>
                <a:stretch>
                  <a:fillRect t="-17241" b="-344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8C6F898-CCCC-3BB5-AE84-0178AC127702}"/>
                  </a:ext>
                </a:extLst>
              </p:cNvPr>
              <p:cNvSpPr txBox="1"/>
              <p:nvPr/>
            </p:nvSpPr>
            <p:spPr>
              <a:xfrm>
                <a:off x="1677924" y="4811881"/>
                <a:ext cx="9043540" cy="707886"/>
              </a:xfrm>
              <a:prstGeom prst="rect">
                <a:avLst/>
              </a:prstGeom>
              <a:noFill/>
            </p:spPr>
            <p:txBody>
              <a:bodyPr wrap="square">
                <a:spAutoFit/>
              </a:bodyPr>
              <a:lstStyle/>
              <a:p>
                <a:r>
                  <a:rPr lang="en-US" sz="4000" dirty="0"/>
                  <a:t>Reveals information about </a:t>
                </a:r>
                <a14:m>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𝑛</m:t>
                        </m:r>
                      </m:sub>
                    </m:sSub>
                  </m:oMath>
                </a14:m>
                <a:r>
                  <a:rPr lang="en-US" sz="4000" dirty="0"/>
                  <a:t> modulo </a:t>
                </a:r>
                <a14:m>
                  <m:oMath xmlns:m="http://schemas.openxmlformats.org/officeDocument/2006/math">
                    <m:r>
                      <a:rPr lang="en-US" sz="4000" b="0" i="1" smtClean="0">
                        <a:solidFill>
                          <a:srgbClr val="C00000"/>
                        </a:solidFill>
                        <a:latin typeface="Cambria Math" panose="02040503050406030204" pitchFamily="18" charset="0"/>
                      </a:rPr>
                      <m:t>10</m:t>
                    </m:r>
                  </m:oMath>
                </a14:m>
                <a:endParaRPr lang="en-US" sz="4000" dirty="0"/>
              </a:p>
            </p:txBody>
          </p:sp>
        </mc:Choice>
        <mc:Fallback xmlns="">
          <p:sp>
            <p:nvSpPr>
              <p:cNvPr id="3" name="TextBox 2">
                <a:extLst>
                  <a:ext uri="{FF2B5EF4-FFF2-40B4-BE49-F238E27FC236}">
                    <a16:creationId xmlns:a16="http://schemas.microsoft.com/office/drawing/2014/main" id="{E8C6F898-CCCC-3BB5-AE84-0178AC127702}"/>
                  </a:ext>
                </a:extLst>
              </p:cNvPr>
              <p:cNvSpPr txBox="1">
                <a:spLocks noRot="1" noChangeAspect="1" noMove="1" noResize="1" noEditPoints="1" noAdjustHandles="1" noChangeArrowheads="1" noChangeShapeType="1" noTextEdit="1"/>
              </p:cNvSpPr>
              <p:nvPr/>
            </p:nvSpPr>
            <p:spPr>
              <a:xfrm>
                <a:off x="1677924" y="4811881"/>
                <a:ext cx="9043540" cy="707886"/>
              </a:xfrm>
              <a:prstGeom prst="rect">
                <a:avLst/>
              </a:prstGeom>
              <a:blipFill>
                <a:blip r:embed="rId5"/>
                <a:stretch>
                  <a:fillRect l="-2358" t="-15517" b="-36207"/>
                </a:stretch>
              </a:blipFill>
            </p:spPr>
            <p:txBody>
              <a:bodyPr/>
              <a:lstStyle/>
              <a:p>
                <a:r>
                  <a:rPr lang="en-US">
                    <a:noFill/>
                  </a:rPr>
                  <a:t> </a:t>
                </a:r>
              </a:p>
            </p:txBody>
          </p:sp>
        </mc:Fallback>
      </mc:AlternateContent>
    </p:spTree>
    <p:extLst>
      <p:ext uri="{BB962C8B-B14F-4D97-AF65-F5344CB8AC3E}">
        <p14:creationId xmlns:p14="http://schemas.microsoft.com/office/powerpoint/2010/main" val="1134755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C03587-57EC-7B25-C0D2-0F66DD43AE20}"/>
                  </a:ext>
                </a:extLst>
              </p:cNvPr>
              <p:cNvSpPr txBox="1"/>
              <p:nvPr/>
            </p:nvSpPr>
            <p:spPr>
              <a:xfrm>
                <a:off x="3492539" y="2994492"/>
                <a:ext cx="4993849"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𝑥</m:t>
                      </m:r>
                      <m:r>
                        <a:rPr lang="en-US" sz="4000" i="1" smtClean="0">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2,3,5,0,0,0,</m:t>
                          </m:r>
                          <m:r>
                            <a:rPr lang="en-US" sz="4000" b="0" i="1" smtClean="0">
                              <a:solidFill>
                                <a:srgbClr val="00B0F0"/>
                              </a:solidFill>
                              <a:latin typeface="Cambria Math" panose="02040503050406030204" pitchFamily="18" charset="0"/>
                            </a:rPr>
                            <m:t>1</m:t>
                          </m:r>
                        </m:e>
                      </m:d>
                    </m:oMath>
                  </m:oMathPara>
                </a14:m>
                <a:endParaRPr lang="en-US" sz="4000" dirty="0"/>
              </a:p>
            </p:txBody>
          </p:sp>
        </mc:Choice>
        <mc:Fallback xmlns="">
          <p:sp>
            <p:nvSpPr>
              <p:cNvPr id="5" name="TextBox 4">
                <a:extLst>
                  <a:ext uri="{FF2B5EF4-FFF2-40B4-BE49-F238E27FC236}">
                    <a16:creationId xmlns:a16="http://schemas.microsoft.com/office/drawing/2014/main" id="{A5C03587-57EC-7B25-C0D2-0F66DD43AE20}"/>
                  </a:ext>
                </a:extLst>
              </p:cNvPr>
              <p:cNvSpPr txBox="1">
                <a:spLocks noRot="1" noChangeAspect="1" noMove="1" noResize="1" noEditPoints="1" noAdjustHandles="1" noChangeArrowheads="1" noChangeShapeType="1" noTextEdit="1"/>
              </p:cNvSpPr>
              <p:nvPr/>
            </p:nvSpPr>
            <p:spPr>
              <a:xfrm>
                <a:off x="3492539" y="2994492"/>
                <a:ext cx="4993849"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43F1C19-C484-29FC-8A4B-67E5D436D126}"/>
                  </a:ext>
                </a:extLst>
              </p:cNvPr>
              <p:cNvSpPr txBox="1"/>
              <p:nvPr/>
            </p:nvSpPr>
            <p:spPr>
              <a:xfrm>
                <a:off x="965850" y="1330912"/>
                <a:ext cx="10467689" cy="1009059"/>
              </a:xfrm>
              <a:prstGeom prst="rect">
                <a:avLst/>
              </a:prstGeom>
              <a:noFill/>
            </p:spPr>
            <p:txBody>
              <a:bodyPr wrap="square">
                <a:spAutoFit/>
              </a:bodyPr>
              <a:lstStyle/>
              <a:p>
                <a14:m>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𝐴</m:t>
                        </m:r>
                      </m:e>
                      <m:sub>
                        <m:r>
                          <a:rPr lang="en-US" sz="4000" b="0" i="1" smtClean="0">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1, 1, 1, 1, 1, 1,</m:t>
                        </m:r>
                        <m:f>
                          <m:fPr>
                            <m:ctrlPr>
                              <a:rPr lang="en-US" sz="4000" b="0" i="1" smtClean="0">
                                <a:solidFill>
                                  <a:srgbClr val="00B0F0"/>
                                </a:solidFill>
                                <a:latin typeface="Cambria Math" panose="02040503050406030204" pitchFamily="18" charset="0"/>
                              </a:rPr>
                            </m:ctrlPr>
                          </m:fPr>
                          <m:num>
                            <m:r>
                              <a:rPr lang="en-US" sz="4000" b="0" i="1" smtClean="0">
                                <a:solidFill>
                                  <a:srgbClr val="00B0F0"/>
                                </a:solidFill>
                                <a:latin typeface="Cambria Math" panose="02040503050406030204" pitchFamily="18" charset="0"/>
                              </a:rPr>
                              <m:t>3</m:t>
                            </m:r>
                          </m:num>
                          <m:den>
                            <m:r>
                              <a:rPr lang="en-US" sz="4000" b="0" i="1" smtClean="0">
                                <a:solidFill>
                                  <a:srgbClr val="00B0F0"/>
                                </a:solidFill>
                                <a:latin typeface="Cambria Math" panose="02040503050406030204" pitchFamily="18" charset="0"/>
                              </a:rPr>
                              <m:t>10</m:t>
                            </m:r>
                          </m:den>
                        </m:f>
                      </m:e>
                    </m:d>
                  </m:oMath>
                </a14:m>
                <a:r>
                  <a:rPr lang="en-US" sz="4000" dirty="0">
                    <a:sym typeface="Wingdings 3" panose="05040102010807070707" pitchFamily="18" charset="2"/>
                  </a:rPr>
                  <a:t></a:t>
                </a:r>
                <a:r>
                  <a:rPr lang="en-US" sz="4000" dirty="0">
                    <a:solidFill>
                      <a:srgbClr val="C00000"/>
                    </a:solidFill>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sSub>
                          <m:sSubPr>
                            <m:ctrlPr>
                              <a:rPr lang="en-US" sz="4000" i="1" smtClean="0">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𝐴</m:t>
                            </m:r>
                          </m:e>
                          <m:sub>
                            <m:r>
                              <a:rPr lang="en-US" sz="4000" i="1">
                                <a:solidFill>
                                  <a:schemeClr val="tx1"/>
                                </a:solidFill>
                                <a:latin typeface="Cambria Math" panose="02040503050406030204" pitchFamily="18" charset="0"/>
                              </a:rPr>
                              <m:t>1</m:t>
                            </m:r>
                          </m:sub>
                        </m:sSub>
                        <m:r>
                          <a:rPr lang="en-US" sz="4000" b="0" i="1" smtClean="0">
                            <a:solidFill>
                              <a:srgbClr val="C00000"/>
                            </a:solidFill>
                            <a:latin typeface="Cambria Math" panose="02040503050406030204" pitchFamily="18" charset="0"/>
                          </a:rPr>
                          <m:t>,</m:t>
                        </m:r>
                        <m:r>
                          <a:rPr lang="en-US" sz="4000" b="0" i="1" smtClean="0">
                            <a:solidFill>
                              <a:schemeClr val="tx1"/>
                            </a:solidFill>
                            <a:latin typeface="Cambria Math" panose="02040503050406030204" pitchFamily="18" charset="0"/>
                          </a:rPr>
                          <m:t>𝑥</m:t>
                        </m:r>
                      </m:e>
                    </m:d>
                    <m:r>
                      <a:rPr lang="en-US" sz="4000" b="0" i="1" smtClean="0">
                        <a:solidFill>
                          <a:srgbClr val="C00000"/>
                        </a:solidFill>
                        <a:latin typeface="Cambria Math" panose="02040503050406030204" pitchFamily="18" charset="0"/>
                      </a:rPr>
                      <m:t>=10.</m:t>
                    </m:r>
                    <m:r>
                      <a:rPr lang="en-US" sz="4000" b="0" i="1" smtClean="0">
                        <a:solidFill>
                          <a:srgbClr val="00B0F0"/>
                        </a:solidFill>
                        <a:latin typeface="Cambria Math" panose="02040503050406030204" pitchFamily="18" charset="0"/>
                      </a:rPr>
                      <m:t>3</m:t>
                    </m:r>
                  </m:oMath>
                </a14:m>
                <a:endParaRPr lang="en-US" sz="4000" dirty="0"/>
              </a:p>
            </p:txBody>
          </p:sp>
        </mc:Choice>
        <mc:Fallback xmlns="">
          <p:sp>
            <p:nvSpPr>
              <p:cNvPr id="8" name="TextBox 7">
                <a:extLst>
                  <a:ext uri="{FF2B5EF4-FFF2-40B4-BE49-F238E27FC236}">
                    <a16:creationId xmlns:a16="http://schemas.microsoft.com/office/drawing/2014/main" id="{F43F1C19-C484-29FC-8A4B-67E5D436D126}"/>
                  </a:ext>
                </a:extLst>
              </p:cNvPr>
              <p:cNvSpPr txBox="1">
                <a:spLocks noRot="1" noChangeAspect="1" noMove="1" noResize="1" noEditPoints="1" noAdjustHandles="1" noChangeArrowheads="1" noChangeShapeType="1" noTextEdit="1"/>
              </p:cNvSpPr>
              <p:nvPr/>
            </p:nvSpPr>
            <p:spPr>
              <a:xfrm>
                <a:off x="965850" y="1330912"/>
                <a:ext cx="10467689" cy="1009059"/>
              </a:xfrm>
              <a:prstGeom prst="rect">
                <a:avLst/>
              </a:prstGeom>
              <a:blipFill>
                <a:blip r:embed="rId4"/>
                <a:stretch>
                  <a:fillRect b="-9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8C6F898-CCCC-3BB5-AE84-0178AC127702}"/>
                  </a:ext>
                </a:extLst>
              </p:cNvPr>
              <p:cNvSpPr txBox="1"/>
              <p:nvPr/>
            </p:nvSpPr>
            <p:spPr>
              <a:xfrm>
                <a:off x="1677924" y="4661053"/>
                <a:ext cx="9043540" cy="1323439"/>
              </a:xfrm>
              <a:prstGeom prst="rect">
                <a:avLst/>
              </a:prstGeom>
              <a:noFill/>
            </p:spPr>
            <p:txBody>
              <a:bodyPr wrap="square">
                <a:spAutoFit/>
              </a:bodyPr>
              <a:lstStyle/>
              <a:p>
                <a:pPr algn="ctr"/>
                <a:r>
                  <a:rPr lang="en-US" sz="4000" dirty="0">
                    <a:solidFill>
                      <a:srgbClr val="7030A0"/>
                    </a:solidFill>
                  </a:rPr>
                  <a:t>**Fractional** </a:t>
                </a:r>
                <a:r>
                  <a:rPr lang="en-US" sz="4000" dirty="0"/>
                  <a:t>part of </a:t>
                </a:r>
                <a14:m>
                  <m:oMath xmlns:m="http://schemas.openxmlformats.org/officeDocument/2006/math">
                    <m:sSub>
                      <m:sSubPr>
                        <m:ctrlPr>
                          <a:rPr lang="en-US" sz="4000" b="0" i="1" smtClean="0">
                            <a:solidFill>
                              <a:srgbClr val="C00000"/>
                            </a:solidFill>
                            <a:latin typeface="Cambria Math" panose="02040503050406030204" pitchFamily="18" charset="0"/>
                          </a:rPr>
                        </m:ctrlPr>
                      </m:sSubPr>
                      <m:e>
                        <m:d>
                          <m:dPr>
                            <m:ctrlPr>
                              <a:rPr lang="en-US" sz="4000" i="1" smtClean="0">
                                <a:solidFill>
                                  <a:srgbClr val="C00000"/>
                                </a:solidFill>
                                <a:latin typeface="Cambria Math" panose="02040503050406030204" pitchFamily="18" charset="0"/>
                              </a:rPr>
                            </m:ctrlPr>
                          </m:dPr>
                          <m:e>
                            <m:sSup>
                              <m:sSupPr>
                                <m:ctrlPr>
                                  <a:rPr lang="en-US" sz="4000" i="1">
                                    <a:solidFill>
                                      <a:srgbClr val="C00000"/>
                                    </a:solidFill>
                                    <a:latin typeface="Cambria Math" panose="02040503050406030204" pitchFamily="18" charset="0"/>
                                  </a:rPr>
                                </m:ctrlPr>
                              </m:sSupPr>
                              <m:e>
                                <m:r>
                                  <a:rPr lang="en-US" sz="4000" i="1">
                                    <a:solidFill>
                                      <a:srgbClr val="C00000"/>
                                    </a:solidFill>
                                    <a:latin typeface="Cambria Math" panose="02040503050406030204" pitchFamily="18" charset="0"/>
                                  </a:rPr>
                                  <m:t>𝑦</m:t>
                                </m:r>
                              </m:e>
                              <m:sup>
                                <m:r>
                                  <a:rPr lang="en-US" sz="4000" i="1">
                                    <a:solidFill>
                                      <a:srgbClr val="C00000"/>
                                    </a:solidFill>
                                    <a:latin typeface="Cambria Math" panose="02040503050406030204" pitchFamily="18" charset="0"/>
                                  </a:rPr>
                                  <m:t>⊤</m:t>
                                </m:r>
                              </m:sup>
                            </m:sSup>
                            <m:r>
                              <a:rPr lang="en-US" sz="4000" i="1">
                                <a:solidFill>
                                  <a:srgbClr val="C00000"/>
                                </a:solidFill>
                                <a:latin typeface="Cambria Math" panose="02040503050406030204" pitchFamily="18" charset="0"/>
                              </a:rPr>
                              <m:t>𝐴</m:t>
                            </m:r>
                          </m:e>
                        </m:d>
                      </m:e>
                      <m:sub>
                        <m:r>
                          <a:rPr lang="en-US" sz="4000" b="0" i="1" smtClean="0">
                            <a:solidFill>
                              <a:srgbClr val="C00000"/>
                            </a:solidFill>
                            <a:latin typeface="Cambria Math" panose="02040503050406030204" pitchFamily="18" charset="0"/>
                          </a:rPr>
                          <m:t>𝑛</m:t>
                        </m:r>
                      </m:sub>
                    </m:sSub>
                  </m:oMath>
                </a14:m>
                <a:r>
                  <a:rPr lang="en-US" sz="4000" dirty="0"/>
                  <a:t> is large, for </a:t>
                </a:r>
                <a14:m>
                  <m:oMath xmlns:m="http://schemas.openxmlformats.org/officeDocument/2006/math">
                    <m:r>
                      <a:rPr lang="en-US" sz="4000" i="1">
                        <a:solidFill>
                          <a:srgbClr val="C00000"/>
                        </a:solidFill>
                        <a:latin typeface="Cambria Math" panose="02040503050406030204" pitchFamily="18" charset="0"/>
                      </a:rPr>
                      <m:t>𝑦</m:t>
                    </m:r>
                  </m:oMath>
                </a14:m>
                <a:r>
                  <a:rPr lang="en-US" sz="4000" dirty="0"/>
                  <a:t> selecting the first row of </a:t>
                </a:r>
                <a14:m>
                  <m:oMath xmlns:m="http://schemas.openxmlformats.org/officeDocument/2006/math">
                    <m:r>
                      <a:rPr lang="en-US" sz="4000" b="0" i="1" smtClean="0">
                        <a:solidFill>
                          <a:srgbClr val="C00000"/>
                        </a:solidFill>
                        <a:latin typeface="Cambria Math" panose="02040503050406030204" pitchFamily="18" charset="0"/>
                      </a:rPr>
                      <m:t>𝐴</m:t>
                    </m:r>
                  </m:oMath>
                </a14:m>
                <a:endParaRPr lang="en-US" sz="4000" dirty="0"/>
              </a:p>
            </p:txBody>
          </p:sp>
        </mc:Choice>
        <mc:Fallback xmlns="">
          <p:sp>
            <p:nvSpPr>
              <p:cNvPr id="3" name="TextBox 2">
                <a:extLst>
                  <a:ext uri="{FF2B5EF4-FFF2-40B4-BE49-F238E27FC236}">
                    <a16:creationId xmlns:a16="http://schemas.microsoft.com/office/drawing/2014/main" id="{E8C6F898-CCCC-3BB5-AE84-0178AC127702}"/>
                  </a:ext>
                </a:extLst>
              </p:cNvPr>
              <p:cNvSpPr txBox="1">
                <a:spLocks noRot="1" noChangeAspect="1" noMove="1" noResize="1" noEditPoints="1" noAdjustHandles="1" noChangeArrowheads="1" noChangeShapeType="1" noTextEdit="1"/>
              </p:cNvSpPr>
              <p:nvPr/>
            </p:nvSpPr>
            <p:spPr>
              <a:xfrm>
                <a:off x="1677924" y="4661053"/>
                <a:ext cx="9043540" cy="1323439"/>
              </a:xfrm>
              <a:prstGeom prst="rect">
                <a:avLst/>
              </a:prstGeom>
              <a:blipFill>
                <a:blip r:embed="rId5"/>
                <a:stretch>
                  <a:fillRect l="-1348" t="-7834" r="-2628" b="-18894"/>
                </a:stretch>
              </a:blipFill>
            </p:spPr>
            <p:txBody>
              <a:bodyPr/>
              <a:lstStyle/>
              <a:p>
                <a:r>
                  <a:rPr lang="en-US">
                    <a:noFill/>
                  </a:rPr>
                  <a:t> </a:t>
                </a:r>
              </a:p>
            </p:txBody>
          </p:sp>
        </mc:Fallback>
      </mc:AlternateContent>
    </p:spTree>
    <p:extLst>
      <p:ext uri="{BB962C8B-B14F-4D97-AF65-F5344CB8AC3E}">
        <p14:creationId xmlns:p14="http://schemas.microsoft.com/office/powerpoint/2010/main" val="1133611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Significant Coordinates (III)</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14:m>
                  <m:oMath xmlns:m="http://schemas.openxmlformats.org/officeDocument/2006/math">
                    <m:r>
                      <a:rPr lang="en-US" sz="3200" i="1">
                        <a:solidFill>
                          <a:srgbClr val="C00000"/>
                        </a:solidFill>
                        <a:latin typeface="Cambria Math" panose="02040503050406030204" pitchFamily="18" charset="0"/>
                      </a:rPr>
                      <m:t>𝑖</m:t>
                    </m:r>
                  </m:oMath>
                </a14:m>
                <a:r>
                  <a:rPr lang="en-US" sz="3200" dirty="0"/>
                  <a:t> is significant if there exists </a:t>
                </a:r>
                <a14:m>
                  <m:oMath xmlns:m="http://schemas.openxmlformats.org/officeDocument/2006/math">
                    <m:r>
                      <a:rPr lang="en-US" sz="3200" i="1" smtClean="0">
                        <a:solidFill>
                          <a:srgbClr val="C00000"/>
                        </a:solidFill>
                        <a:latin typeface="Cambria Math" panose="02040503050406030204" pitchFamily="18" charset="0"/>
                      </a:rPr>
                      <m:t>𝑦</m:t>
                    </m:r>
                    <m:r>
                      <a:rPr lang="en-US" sz="320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𝑟</m:t>
                        </m:r>
                      </m:sup>
                    </m:sSup>
                  </m:oMath>
                </a14:m>
                <a:r>
                  <a:rPr lang="en-US" sz="3200" dirty="0"/>
                  <a:t> such that </a:t>
                </a:r>
                <a14:m>
                  <m:oMath xmlns:m="http://schemas.openxmlformats.org/officeDocument/2006/math">
                    <m:sSup>
                      <m:sSupPr>
                        <m:ctrlPr>
                          <a:rPr lang="en-US" sz="3200" b="0" i="1" smtClean="0">
                            <a:solidFill>
                              <a:srgbClr val="C00000"/>
                            </a:solidFill>
                            <a:latin typeface="Cambria Math" panose="02040503050406030204" pitchFamily="18" charset="0"/>
                          </a:rPr>
                        </m:ctrlPr>
                      </m:sSupPr>
                      <m:e>
                        <m:d>
                          <m:dPr>
                            <m:ctrlPr>
                              <a:rPr lang="en-US" sz="3200" b="0" i="1" smtClean="0">
                                <a:solidFill>
                                  <a:srgbClr val="C00000"/>
                                </a:solidFill>
                                <a:latin typeface="Cambria Math" panose="02040503050406030204" pitchFamily="18" charset="0"/>
                              </a:rPr>
                            </m:ctrlPr>
                          </m:dPr>
                          <m:e>
                            <m:r>
                              <m:rPr>
                                <m:sty m:val="p"/>
                              </m:rPr>
                              <a:rPr lang="en-US" sz="3200">
                                <a:solidFill>
                                  <a:srgbClr val="C00000"/>
                                </a:solidFill>
                                <a:latin typeface="Cambria Math" panose="02040503050406030204" pitchFamily="18" charset="0"/>
                              </a:rPr>
                              <m:t>FRAC</m:t>
                            </m:r>
                            <m:sSub>
                              <m:sSubPr>
                                <m:ctrlPr>
                                  <a:rPr lang="en-US" sz="3200" i="1">
                                    <a:solidFill>
                                      <a:srgbClr val="C00000"/>
                                    </a:solidFill>
                                    <a:latin typeface="Cambria Math" panose="02040503050406030204" pitchFamily="18" charset="0"/>
                                  </a:rPr>
                                </m:ctrlPr>
                              </m:sSubPr>
                              <m:e>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𝐴𝑥</m:t>
                                    </m:r>
                                  </m:e>
                                </m:d>
                              </m:e>
                              <m:sub>
                                <m:r>
                                  <a:rPr lang="en-US" sz="3200" i="1">
                                    <a:solidFill>
                                      <a:srgbClr val="C00000"/>
                                    </a:solidFill>
                                    <a:latin typeface="Cambria Math" panose="02040503050406030204" pitchFamily="18" charset="0"/>
                                  </a:rPr>
                                  <m:t>𝑖</m:t>
                                </m:r>
                              </m:sub>
                            </m:sSub>
                          </m:e>
                        </m:d>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𝑠</m:t>
                        </m:r>
                      </m:den>
                    </m:f>
                    <m:nary>
                      <m:naryPr>
                        <m:chr m:val="∑"/>
                        <m:supHide m:val="on"/>
                        <m:ctrlPr>
                          <a:rPr lang="en-US" sz="3200" i="1">
                            <a:solidFill>
                              <a:srgbClr val="C00000"/>
                            </a:solidFill>
                            <a:latin typeface="Cambria Math" panose="02040503050406030204" pitchFamily="18" charset="0"/>
                          </a:rPr>
                        </m:ctrlPr>
                      </m:naryPr>
                      <m:sub>
                        <m:r>
                          <m:rPr>
                            <m:brk m:alnAt="7"/>
                          </m:rPr>
                          <a:rPr lang="en-US" sz="3200" i="1">
                            <a:solidFill>
                              <a:srgbClr val="C00000"/>
                            </a:solidFill>
                            <a:latin typeface="Cambria Math" panose="02040503050406030204" pitchFamily="18" charset="0"/>
                          </a:rPr>
                          <m:t>𝑖</m:t>
                        </m:r>
                      </m:sub>
                      <m:sup/>
                      <m:e>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m:rPr>
                                    <m:sty m:val="p"/>
                                  </m:rPr>
                                  <a:rPr lang="en-US" sz="3200">
                                    <a:solidFill>
                                      <a:srgbClr val="C00000"/>
                                    </a:solidFill>
                                    <a:latin typeface="Cambria Math" panose="02040503050406030204" pitchFamily="18" charset="0"/>
                                  </a:rPr>
                                  <m:t>FRAC</m:t>
                                </m:r>
                                <m:sSub>
                                  <m:sSubPr>
                                    <m:ctrlPr>
                                      <a:rPr lang="en-US" sz="3200" i="1">
                                        <a:solidFill>
                                          <a:srgbClr val="C00000"/>
                                        </a:solidFill>
                                        <a:latin typeface="Cambria Math" panose="02040503050406030204" pitchFamily="18" charset="0"/>
                                      </a:rPr>
                                    </m:ctrlPr>
                                  </m:sSubPr>
                                  <m:e>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𝐴𝑥</m:t>
                                        </m:r>
                                      </m:e>
                                    </m:d>
                                  </m:e>
                                  <m:sub>
                                    <m:r>
                                      <a:rPr lang="en-US" sz="3200" i="1">
                                        <a:solidFill>
                                          <a:srgbClr val="C00000"/>
                                        </a:solidFill>
                                        <a:latin typeface="Cambria Math" panose="02040503050406030204" pitchFamily="18" charset="0"/>
                                      </a:rPr>
                                      <m:t>𝑖</m:t>
                                    </m:r>
                                  </m:sub>
                                </m:sSub>
                              </m:e>
                            </m:d>
                          </m:e>
                          <m:sup>
                            <m:r>
                              <a:rPr lang="en-US" sz="3200" i="1">
                                <a:solidFill>
                                  <a:srgbClr val="C00000"/>
                                </a:solidFill>
                                <a:latin typeface="Cambria Math" panose="02040503050406030204" pitchFamily="18" charset="0"/>
                              </a:rPr>
                              <m:t>2</m:t>
                            </m:r>
                          </m:sup>
                        </m:sSup>
                      </m:e>
                    </m:nary>
                  </m:oMath>
                </a14:m>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a:stretch>
              </a:blipFill>
            </p:spPr>
            <p:txBody>
              <a:bodyPr/>
              <a:lstStyle/>
              <a:p>
                <a:r>
                  <a:rPr lang="en-US">
                    <a:noFill/>
                  </a:rPr>
                  <a:t> </a:t>
                </a:r>
              </a:p>
            </p:txBody>
          </p:sp>
        </mc:Fallback>
      </mc:AlternateContent>
    </p:spTree>
    <p:extLst>
      <p:ext uri="{BB962C8B-B14F-4D97-AF65-F5344CB8AC3E}">
        <p14:creationId xmlns:p14="http://schemas.microsoft.com/office/powerpoint/2010/main" val="3850655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Significant Coordinates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How to quantify significant coordinates?</a:t>
                </a:r>
              </a:p>
              <a:p>
                <a:pPr>
                  <a:buClr>
                    <a:schemeClr val="tx1"/>
                  </a:buClr>
                </a:pPr>
                <a14:m>
                  <m:oMath xmlns:m="http://schemas.openxmlformats.org/officeDocument/2006/math">
                    <m:r>
                      <a:rPr lang="en-US" sz="3200" i="1" smtClean="0">
                        <a:solidFill>
                          <a:srgbClr val="C00000"/>
                        </a:solidFill>
                        <a:latin typeface="Cambria Math" panose="02040503050406030204" pitchFamily="18" charset="0"/>
                      </a:rPr>
                      <m:t>𝑖</m:t>
                    </m:r>
                  </m:oMath>
                </a14:m>
                <a:r>
                  <a:rPr lang="en-US" sz="3200" dirty="0"/>
                  <a:t> is significant if there exists:</a:t>
                </a:r>
              </a:p>
              <a:p>
                <a:pPr lvl="1">
                  <a:buClr>
                    <a:schemeClr val="tx1"/>
                  </a:buClr>
                </a:pPr>
                <a:r>
                  <a:rPr lang="en-US" sz="3200" dirty="0"/>
                  <a:t>an elementary vector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𝑖</m:t>
                        </m:r>
                      </m:sub>
                    </m:sSub>
                  </m:oMath>
                </a14:m>
                <a:r>
                  <a:rPr lang="en-US" sz="3200" dirty="0"/>
                  <a:t> that is a row of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a:p>
                <a:pPr lvl="1">
                  <a:buClr>
                    <a:schemeClr val="tx1"/>
                  </a:buClr>
                </a:pPr>
                <a14:m>
                  <m:oMath xmlns:m="http://schemas.openxmlformats.org/officeDocument/2006/math">
                    <m:r>
                      <a:rPr lang="en-US" sz="3200" i="1">
                        <a:solidFill>
                          <a:srgbClr val="C00000"/>
                        </a:solidFill>
                        <a:latin typeface="Cambria Math" panose="02040503050406030204" pitchFamily="18" charset="0"/>
                      </a:rPr>
                      <m:t>𝑦</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𝑟</m:t>
                        </m:r>
                      </m:sup>
                    </m:sSup>
                  </m:oMath>
                </a14:m>
                <a:r>
                  <a:rPr lang="en-US" sz="3200" dirty="0"/>
                  <a:t> such that </a:t>
                </a:r>
                <a14:m>
                  <m:oMath xmlns:m="http://schemas.openxmlformats.org/officeDocument/2006/math">
                    <m:sSubSup>
                      <m:sSubSupPr>
                        <m:ctrlPr>
                          <a:rPr lang="en-US" sz="3200" i="1">
                            <a:solidFill>
                              <a:srgbClr val="C00000"/>
                            </a:solidFill>
                            <a:latin typeface="Cambria Math" panose="02040503050406030204" pitchFamily="18" charset="0"/>
                          </a:rPr>
                        </m:ctrlPr>
                      </m:sSubSupPr>
                      <m:e>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m:t>
                            </m:r>
                          </m:e>
                        </m:d>
                      </m:e>
                      <m:sub>
                        <m:r>
                          <a:rPr lang="en-US" sz="3200" i="1">
                            <a:solidFill>
                              <a:srgbClr val="C00000"/>
                            </a:solidFill>
                            <a:latin typeface="Cambria Math" panose="02040503050406030204" pitchFamily="18" charset="0"/>
                          </a:rPr>
                          <m:t>𝑖</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i="1">
                            <a:solidFill>
                              <a:srgbClr val="C00000"/>
                            </a:solidFill>
                            <a:latin typeface="Cambria Math" panose="02040503050406030204" pitchFamily="18" charset="0"/>
                          </a:rPr>
                          <m:t>𝑠</m:t>
                        </m:r>
                      </m:den>
                    </m:f>
                    <m:sSubSup>
                      <m:sSubSupPr>
                        <m:ctrlPr>
                          <a:rPr lang="en-US" sz="3200" i="1">
                            <a:solidFill>
                              <a:srgbClr val="C00000"/>
                            </a:solidFill>
                            <a:latin typeface="Cambria Math" panose="02040503050406030204" pitchFamily="18" charset="0"/>
                          </a:rPr>
                        </m:ctrlPr>
                      </m:sSubSupPr>
                      <m:e>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m:t>
                            </m:r>
                          </m:e>
                        </m:d>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oMath>
                </a14:m>
                <a:endParaRPr lang="en-US" sz="3200" dirty="0">
                  <a:solidFill>
                    <a:srgbClr val="C00000"/>
                  </a:solidFill>
                </a:endParaRPr>
              </a:p>
              <a:p>
                <a:pPr lvl="1">
                  <a:buClr>
                    <a:schemeClr val="tx1"/>
                  </a:buClr>
                </a:pPr>
                <a14:m>
                  <m:oMath xmlns:m="http://schemas.openxmlformats.org/officeDocument/2006/math">
                    <m:r>
                      <a:rPr lang="en-US" sz="3200" i="1" smtClean="0">
                        <a:solidFill>
                          <a:srgbClr val="C00000"/>
                        </a:solidFill>
                        <a:latin typeface="Cambria Math" panose="02040503050406030204" pitchFamily="18" charset="0"/>
                      </a:rPr>
                      <m:t>𝑦</m:t>
                    </m:r>
                    <m:r>
                      <a:rPr lang="en-US" sz="3200" i="1" smtClean="0">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ℝ</m:t>
                        </m:r>
                      </m:e>
                      <m:sup>
                        <m:r>
                          <a:rPr lang="en-US" sz="3200" i="1">
                            <a:solidFill>
                              <a:srgbClr val="C00000"/>
                            </a:solidFill>
                            <a:latin typeface="Cambria Math" panose="02040503050406030204" pitchFamily="18" charset="0"/>
                          </a:rPr>
                          <m:t>𝑟</m:t>
                        </m:r>
                      </m:sup>
                    </m:sSup>
                  </m:oMath>
                </a14:m>
                <a:r>
                  <a:rPr lang="en-US" sz="3200" dirty="0"/>
                  <a:t> such that </a:t>
                </a:r>
                <a14:m>
                  <m:oMath xmlns:m="http://schemas.openxmlformats.org/officeDocument/2006/math">
                    <m:sSup>
                      <m:sSupPr>
                        <m:ctrlPr>
                          <a:rPr lang="en-US" sz="3200" b="0" i="1" smtClean="0">
                            <a:solidFill>
                              <a:srgbClr val="C00000"/>
                            </a:solidFill>
                            <a:latin typeface="Cambria Math" panose="02040503050406030204" pitchFamily="18" charset="0"/>
                          </a:rPr>
                        </m:ctrlPr>
                      </m:sSupPr>
                      <m:e>
                        <m:d>
                          <m:dPr>
                            <m:ctrlPr>
                              <a:rPr lang="en-US" sz="3200" b="0" i="1" smtClean="0">
                                <a:solidFill>
                                  <a:srgbClr val="C00000"/>
                                </a:solidFill>
                                <a:latin typeface="Cambria Math" panose="02040503050406030204" pitchFamily="18" charset="0"/>
                              </a:rPr>
                            </m:ctrlPr>
                          </m:dPr>
                          <m:e>
                            <m:r>
                              <m:rPr>
                                <m:sty m:val="p"/>
                              </m:rPr>
                              <a:rPr lang="en-US" sz="3200">
                                <a:solidFill>
                                  <a:srgbClr val="C00000"/>
                                </a:solidFill>
                                <a:latin typeface="Cambria Math" panose="02040503050406030204" pitchFamily="18" charset="0"/>
                              </a:rPr>
                              <m:t>FRAC</m:t>
                            </m:r>
                            <m:sSub>
                              <m:sSubPr>
                                <m:ctrlPr>
                                  <a:rPr lang="en-US" sz="3200" i="1">
                                    <a:solidFill>
                                      <a:srgbClr val="C00000"/>
                                    </a:solidFill>
                                    <a:latin typeface="Cambria Math" panose="02040503050406030204" pitchFamily="18" charset="0"/>
                                  </a:rPr>
                                </m:ctrlPr>
                              </m:sSubPr>
                              <m:e>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m:t>
                                    </m:r>
                                  </m:e>
                                </m:d>
                              </m:e>
                              <m:sub>
                                <m:r>
                                  <a:rPr lang="en-US" sz="3200" i="1">
                                    <a:solidFill>
                                      <a:srgbClr val="C00000"/>
                                    </a:solidFill>
                                    <a:latin typeface="Cambria Math" panose="02040503050406030204" pitchFamily="18" charset="0"/>
                                  </a:rPr>
                                  <m:t>𝑖</m:t>
                                </m:r>
                              </m:sub>
                            </m:sSub>
                          </m:e>
                        </m:d>
                      </m:e>
                      <m:sup>
                        <m:r>
                          <a:rPr lang="en-US" sz="3200" b="0" i="1" smtClean="0">
                            <a:solidFill>
                              <a:srgbClr val="C00000"/>
                            </a:solidFill>
                            <a:latin typeface="Cambria Math" panose="02040503050406030204" pitchFamily="18" charset="0"/>
                          </a:rPr>
                          <m:t>2</m:t>
                        </m:r>
                      </m:sup>
                    </m:sSup>
                    <m:r>
                      <a:rPr lang="en-US" sz="3200" b="0" i="1" smtClean="0">
                        <a:solidFill>
                          <a:srgbClr val="C00000"/>
                        </a:solidFill>
                        <a:latin typeface="Cambria Math" panose="02040503050406030204" pitchFamily="18" charset="0"/>
                      </a:rPr>
                      <m:t>≥</m:t>
                    </m:r>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𝑠</m:t>
                        </m:r>
                      </m:den>
                    </m:f>
                    <m:nary>
                      <m:naryPr>
                        <m:chr m:val="∑"/>
                        <m:subHide m:val="on"/>
                        <m:supHide m:val="on"/>
                        <m:ctrlPr>
                          <a:rPr lang="en-US" sz="3200" i="1">
                            <a:solidFill>
                              <a:srgbClr val="C00000"/>
                            </a:solidFill>
                            <a:latin typeface="Cambria Math" panose="02040503050406030204" pitchFamily="18" charset="0"/>
                          </a:rPr>
                        </m:ctrlPr>
                      </m:naryPr>
                      <m:sub/>
                      <m:sup/>
                      <m:e>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m:rPr>
                                    <m:sty m:val="p"/>
                                  </m:rPr>
                                  <a:rPr lang="en-US" sz="3200">
                                    <a:solidFill>
                                      <a:srgbClr val="C00000"/>
                                    </a:solidFill>
                                    <a:latin typeface="Cambria Math" panose="02040503050406030204" pitchFamily="18" charset="0"/>
                                  </a:rPr>
                                  <m:t>FRAC</m:t>
                                </m:r>
                                <m:sSub>
                                  <m:sSubPr>
                                    <m:ctrlPr>
                                      <a:rPr lang="en-US" sz="3200" i="1">
                                        <a:solidFill>
                                          <a:srgbClr val="C00000"/>
                                        </a:solidFill>
                                        <a:latin typeface="Cambria Math" panose="02040503050406030204" pitchFamily="18" charset="0"/>
                                      </a:rPr>
                                    </m:ctrlPr>
                                  </m:sSubPr>
                                  <m:e>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𝑦</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𝐴</m:t>
                                        </m:r>
                                      </m:e>
                                    </m:d>
                                  </m:e>
                                  <m:sub>
                                    <m:r>
                                      <a:rPr lang="en-US" sz="3200" b="0" i="1" smtClean="0">
                                        <a:solidFill>
                                          <a:srgbClr val="C00000"/>
                                        </a:solidFill>
                                        <a:latin typeface="Cambria Math" panose="02040503050406030204" pitchFamily="18" charset="0"/>
                                      </a:rPr>
                                      <m:t>𝑗</m:t>
                                    </m:r>
                                  </m:sub>
                                </m:sSub>
                              </m:e>
                            </m:d>
                          </m:e>
                          <m:sup>
                            <m:r>
                              <a:rPr lang="en-US" sz="3200" i="1">
                                <a:solidFill>
                                  <a:srgbClr val="C00000"/>
                                </a:solidFill>
                                <a:latin typeface="Cambria Math" panose="02040503050406030204" pitchFamily="18" charset="0"/>
                              </a:rPr>
                              <m:t>2</m:t>
                            </m:r>
                          </m:sup>
                        </m:sSup>
                      </m:e>
                    </m:nary>
                  </m:oMath>
                </a14:m>
                <a:endParaRPr lang="en-US" sz="3200" dirty="0"/>
              </a:p>
              <a:p>
                <a:pPr marL="971550" lvl="1" indent="-514350">
                  <a:buClr>
                    <a:schemeClr val="tx1"/>
                  </a:buClr>
                  <a:buFont typeface="+mj-lt"/>
                  <a:buAutoNum type="arabicPeriod"/>
                </a:pPr>
                <a:endParaRPr lang="en-US" sz="3200" dirty="0"/>
              </a:p>
              <a:p>
                <a:pPr>
                  <a:buClr>
                    <a:schemeClr val="tx1"/>
                  </a:buClr>
                </a:pPr>
                <a:r>
                  <a:rPr lang="en-US" sz="3200" dirty="0"/>
                  <a:t>If </a:t>
                </a:r>
                <a14:m>
                  <m:oMath xmlns:m="http://schemas.openxmlformats.org/officeDocument/2006/math">
                    <m:r>
                      <a:rPr lang="en-US" sz="3200" i="1">
                        <a:solidFill>
                          <a:srgbClr val="C00000"/>
                        </a:solidFill>
                        <a:latin typeface="Cambria Math" panose="02040503050406030204" pitchFamily="18" charset="0"/>
                      </a:rPr>
                      <m:t>𝑖</m:t>
                    </m:r>
                  </m:oMath>
                </a14:m>
                <a:r>
                  <a:rPr lang="en-US" sz="3200" dirty="0"/>
                  <a:t> satisfies condition 1 or 2, then </a:t>
                </a:r>
                <a14:m>
                  <m:oMath xmlns:m="http://schemas.openxmlformats.org/officeDocument/2006/math">
                    <m:r>
                      <a:rPr lang="en-US" sz="3200" i="1">
                        <a:solidFill>
                          <a:srgbClr val="C00000"/>
                        </a:solidFill>
                        <a:latin typeface="Cambria Math" panose="02040503050406030204" pitchFamily="18" charset="0"/>
                      </a:rPr>
                      <m:t>𝑖</m:t>
                    </m:r>
                  </m:oMath>
                </a14:m>
                <a:r>
                  <a:rPr lang="en-US" sz="3200" dirty="0"/>
                  <a:t> satisfies condition 3</a:t>
                </a:r>
              </a:p>
              <a:p>
                <a:pPr>
                  <a:buClr>
                    <a:schemeClr val="tx1"/>
                  </a:buClr>
                </a:pPr>
                <a:endParaRPr lang="en-US" sz="3600" dirty="0"/>
              </a:p>
              <a:p>
                <a:pPr>
                  <a:buClr>
                    <a:schemeClr val="tx1"/>
                  </a:buClr>
                </a:pPr>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672"/>
                </a:stretch>
              </a:blipFill>
            </p:spPr>
            <p:txBody>
              <a:bodyPr/>
              <a:lstStyle/>
              <a:p>
                <a:r>
                  <a:rPr lang="en-US">
                    <a:noFill/>
                  </a:rPr>
                  <a:t> </a:t>
                </a:r>
              </a:p>
            </p:txBody>
          </p:sp>
        </mc:Fallback>
      </mc:AlternateContent>
    </p:spTree>
    <p:extLst>
      <p:ext uri="{BB962C8B-B14F-4D97-AF65-F5344CB8AC3E}">
        <p14:creationId xmlns:p14="http://schemas.microsoft.com/office/powerpoint/2010/main" val="380845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Pre-processing the Sketch Matrix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The algorithm has access to linear sketch </a:t>
                </a:r>
                <a14:m>
                  <m:oMath xmlns:m="http://schemas.openxmlformats.org/officeDocument/2006/math">
                    <m:r>
                      <a:rPr lang="en-US" sz="320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𝑥</m:t>
                    </m:r>
                  </m:oMath>
                </a14:m>
                <a:endParaRPr lang="en-US" sz="3200" dirty="0"/>
              </a:p>
              <a:p>
                <a:pPr>
                  <a:buClr>
                    <a:schemeClr val="tx1"/>
                  </a:buClr>
                </a:pPr>
                <a:r>
                  <a:rPr lang="en-US" sz="3200" dirty="0"/>
                  <a:t>Pre-process the matrix </a:t>
                </a:r>
                <a14:m>
                  <m:oMath xmlns:m="http://schemas.openxmlformats.org/officeDocument/2006/math">
                    <m:r>
                      <a:rPr lang="en-US" sz="3200" i="1" smtClean="0">
                        <a:solidFill>
                          <a:srgbClr val="C00000"/>
                        </a:solidFill>
                        <a:latin typeface="Cambria Math" panose="02040503050406030204" pitchFamily="18" charset="0"/>
                      </a:rPr>
                      <m:t>𝐴</m:t>
                    </m:r>
                  </m:oMath>
                </a14:m>
                <a:r>
                  <a:rPr lang="en-US" sz="3200" dirty="0"/>
                  <a:t> into a larger matrix </a:t>
                </a:r>
                <a14:m>
                  <m:oMath xmlns:m="http://schemas.openxmlformats.org/officeDocument/2006/math">
                    <m:r>
                      <a:rPr lang="en-US" sz="3200" i="1">
                        <a:solidFill>
                          <a:srgbClr val="C00000"/>
                        </a:solidFill>
                        <a:latin typeface="Cambria Math" panose="02040503050406030204" pitchFamily="18" charset="0"/>
                      </a:rPr>
                      <m:t>𝐴</m:t>
                    </m:r>
                    <m:r>
                      <a:rPr lang="en-US" sz="3200" b="0" i="0" smtClean="0">
                        <a:solidFill>
                          <a:srgbClr val="C00000"/>
                        </a:solidFill>
                        <a:latin typeface="Cambria Math" panose="02040503050406030204" pitchFamily="18" charset="0"/>
                      </a:rPr>
                      <m:t>′</m:t>
                    </m:r>
                  </m:oMath>
                </a14:m>
                <a:r>
                  <a:rPr lang="en-US" sz="3200" dirty="0"/>
                  <a:t> that separates the significant coordinates</a:t>
                </a:r>
              </a:p>
              <a:p>
                <a:pPr>
                  <a:buClr>
                    <a:schemeClr val="tx1"/>
                  </a:buClr>
                </a:pPr>
                <a:r>
                  <a:rPr lang="en-US" sz="3200" dirty="0"/>
                  <a:t>Only gives the algorithm “more” information</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C61EB6-6FBE-B093-02F7-A5ED89752C4E}"/>
                  </a:ext>
                </a:extLst>
              </p:cNvPr>
              <p:cNvSpPr txBox="1"/>
              <p:nvPr/>
            </p:nvSpPr>
            <p:spPr>
              <a:xfrm>
                <a:off x="1136520" y="4323701"/>
                <a:ext cx="3884235" cy="11187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eqArr>
                            <m:eqArrPr>
                              <m:ctrlPr>
                                <a:rPr lang="en-US" sz="4000" i="1">
                                  <a:solidFill>
                                    <a:srgbClr val="C00000"/>
                                  </a:solidFill>
                                  <a:latin typeface="Cambria Math" panose="02040503050406030204" pitchFamily="18" charset="0"/>
                                </a:rPr>
                              </m:ctrlPr>
                            </m:eqArrPr>
                            <m:e>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1</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e>
                            <m:e>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FFC000"/>
                                  </a:solidFill>
                                  <a:latin typeface="Cambria Math" panose="02040503050406030204" pitchFamily="18" charset="0"/>
                                </a:rPr>
                                <m:t>999</m:t>
                              </m:r>
                              <m:r>
                                <a:rPr lang="en-US" sz="4000" b="0" i="1" smtClean="0">
                                  <a:solidFill>
                                    <a:srgbClr val="C00000"/>
                                  </a:solidFill>
                                  <a:latin typeface="Cambria Math" panose="02040503050406030204" pitchFamily="18" charset="0"/>
                                </a:rPr>
                                <m:t> 1</m:t>
                              </m:r>
                              <m:r>
                                <a:rPr lang="en-US" sz="4000" i="1">
                                  <a:solidFill>
                                    <a:srgbClr val="C00000"/>
                                  </a:solidFill>
                                  <a:latin typeface="Cambria Math" panose="02040503050406030204" pitchFamily="18" charset="0"/>
                                </a:rPr>
                                <m:t>  1  0  </m:t>
                              </m:r>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1</m:t>
                              </m:r>
                            </m:e>
                          </m:eqArr>
                        </m:e>
                      </m:d>
                    </m:oMath>
                  </m:oMathPara>
                </a14:m>
                <a:endParaRPr lang="en-US" sz="4000" dirty="0"/>
              </a:p>
            </p:txBody>
          </p:sp>
        </mc:Choice>
        <mc:Fallback xmlns="">
          <p:sp>
            <p:nvSpPr>
              <p:cNvPr id="4" name="TextBox 3">
                <a:extLst>
                  <a:ext uri="{FF2B5EF4-FFF2-40B4-BE49-F238E27FC236}">
                    <a16:creationId xmlns:a16="http://schemas.microsoft.com/office/drawing/2014/main" id="{13C61EB6-6FBE-B093-02F7-A5ED89752C4E}"/>
                  </a:ext>
                </a:extLst>
              </p:cNvPr>
              <p:cNvSpPr txBox="1">
                <a:spLocks noRot="1" noChangeAspect="1" noMove="1" noResize="1" noEditPoints="1" noAdjustHandles="1" noChangeArrowheads="1" noChangeShapeType="1" noTextEdit="1"/>
              </p:cNvSpPr>
              <p:nvPr/>
            </p:nvSpPr>
            <p:spPr>
              <a:xfrm>
                <a:off x="1136520" y="4323701"/>
                <a:ext cx="3884235" cy="1118768"/>
              </a:xfrm>
              <a:prstGeom prst="rect">
                <a:avLst/>
              </a:prstGeom>
              <a:blipFill>
                <a:blip r:embed="rId4"/>
                <a:stretch>
                  <a:fillRect r="-97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AC981C4-7BB0-1AF4-8F22-4F65C3AA97E3}"/>
                  </a:ext>
                </a:extLst>
              </p:cNvPr>
              <p:cNvSpPr txBox="1"/>
              <p:nvPr/>
            </p:nvSpPr>
            <p:spPr>
              <a:xfrm>
                <a:off x="5764492" y="4007987"/>
                <a:ext cx="6094428" cy="16888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eqArr>
                            <m:eqArrPr>
                              <m:ctrlPr>
                                <a:rPr lang="en-US" sz="4000" i="1">
                                  <a:solidFill>
                                    <a:srgbClr val="C00000"/>
                                  </a:solidFill>
                                  <a:latin typeface="Cambria Math" panose="02040503050406030204" pitchFamily="18" charset="0"/>
                                </a:rPr>
                              </m:ctrlPr>
                            </m:eqArrPr>
                            <m:e>
                              <m:eqArr>
                                <m:eqArrPr>
                                  <m:ctrlPr>
                                    <a:rPr lang="en-US" sz="4000" i="1">
                                      <a:solidFill>
                                        <a:srgbClr val="C00000"/>
                                      </a:solidFill>
                                      <a:latin typeface="Cambria Math" panose="02040503050406030204" pitchFamily="18" charset="0"/>
                                    </a:rPr>
                                  </m:ctrlPr>
                                </m:eqArrPr>
                                <m:e>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1</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e>
                                <m:e>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 </m:t>
                                  </m:r>
                                  <m:r>
                                    <a:rPr lang="en-US" sz="4000" b="0" i="1" smtClean="0">
                                      <a:solidFill>
                                        <a:srgbClr val="FFC000"/>
                                      </a:solidFill>
                                      <a:latin typeface="Cambria Math" panose="02040503050406030204" pitchFamily="18" charset="0"/>
                                    </a:rPr>
                                    <m:t>0</m:t>
                                  </m:r>
                                  <m:r>
                                    <a:rPr lang="en-US" sz="4000" b="0" i="1" smtClean="0">
                                      <a:solidFill>
                                        <a:srgbClr val="C00000"/>
                                      </a:solidFill>
                                      <a:latin typeface="Cambria Math" panose="02040503050406030204" pitchFamily="18" charset="0"/>
                                    </a:rPr>
                                    <m:t>  1</m:t>
                                  </m:r>
                                  <m:r>
                                    <a:rPr lang="en-US" sz="4000" i="1">
                                      <a:solidFill>
                                        <a:srgbClr val="C00000"/>
                                      </a:solidFill>
                                      <a:latin typeface="Cambria Math" panose="02040503050406030204" pitchFamily="18" charset="0"/>
                                    </a:rPr>
                                    <m:t>  1  0  </m:t>
                                  </m:r>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1</m:t>
                                  </m:r>
                                </m:e>
                              </m:eqArr>
                            </m:e>
                            <m:e>
                              <m:r>
                                <a:rPr lang="en-US" sz="4000" b="0" i="1" smtClean="0">
                                  <a:solidFill>
                                    <a:srgbClr val="C00000"/>
                                  </a:solidFill>
                                  <a:latin typeface="Cambria Math" panose="02040503050406030204" pitchFamily="18" charset="0"/>
                                </a:rPr>
                                <m:t>0  </m:t>
                              </m:r>
                              <m:r>
                                <a:rPr lang="en-US" sz="4000" b="0" i="1" smtClean="0">
                                  <a:solidFill>
                                    <a:srgbClr val="FFC000"/>
                                  </a:solidFill>
                                  <a:latin typeface="Cambria Math" panose="02040503050406030204" pitchFamily="18" charset="0"/>
                                </a:rPr>
                                <m:t>1</m:t>
                              </m:r>
                              <m:r>
                                <a:rPr lang="en-US" sz="4000" b="0" i="1" smtClean="0">
                                  <a:solidFill>
                                    <a:srgbClr val="C00000"/>
                                  </a:solidFill>
                                  <a:latin typeface="Cambria Math" panose="02040503050406030204" pitchFamily="18" charset="0"/>
                                </a:rPr>
                                <m:t>  0  0  0  0  0</m:t>
                              </m:r>
                            </m:e>
                          </m:eqArr>
                        </m:e>
                      </m:d>
                    </m:oMath>
                  </m:oMathPara>
                </a14:m>
                <a:endParaRPr lang="en-US" sz="4000" dirty="0"/>
              </a:p>
            </p:txBody>
          </p:sp>
        </mc:Choice>
        <mc:Fallback xmlns="">
          <p:sp>
            <p:nvSpPr>
              <p:cNvPr id="5" name="TextBox 4">
                <a:extLst>
                  <a:ext uri="{FF2B5EF4-FFF2-40B4-BE49-F238E27FC236}">
                    <a16:creationId xmlns:a16="http://schemas.microsoft.com/office/drawing/2014/main" id="{0AC981C4-7BB0-1AF4-8F22-4F65C3AA97E3}"/>
                  </a:ext>
                </a:extLst>
              </p:cNvPr>
              <p:cNvSpPr txBox="1">
                <a:spLocks noRot="1" noChangeAspect="1" noMove="1" noResize="1" noEditPoints="1" noAdjustHandles="1" noChangeArrowheads="1" noChangeShapeType="1" noTextEdit="1"/>
              </p:cNvSpPr>
              <p:nvPr/>
            </p:nvSpPr>
            <p:spPr>
              <a:xfrm>
                <a:off x="5764492" y="4007987"/>
                <a:ext cx="6094428" cy="1688860"/>
              </a:xfrm>
              <a:prstGeom prst="rect">
                <a:avLst/>
              </a:prstGeom>
              <a:blipFill>
                <a:blip r:embed="rId5"/>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CF877BFF-1D42-839D-330C-B5C908B77D32}"/>
              </a:ext>
            </a:extLst>
          </p:cNvPr>
          <p:cNvCxnSpPr>
            <a:cxnSpLocks/>
          </p:cNvCxnSpPr>
          <p:nvPr/>
        </p:nvCxnSpPr>
        <p:spPr>
          <a:xfrm>
            <a:off x="5350497" y="4883085"/>
            <a:ext cx="17062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86C523-6AB9-672E-A696-09C41D0364A6}"/>
                  </a:ext>
                </a:extLst>
              </p:cNvPr>
              <p:cNvSpPr txBox="1"/>
              <p:nvPr/>
            </p:nvSpPr>
            <p:spPr>
              <a:xfrm>
                <a:off x="3022078" y="5784989"/>
                <a:ext cx="1414019"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rgbClr val="C00000"/>
                          </a:solidFill>
                          <a:latin typeface="Cambria Math" panose="02040503050406030204" pitchFamily="18" charset="0"/>
                        </a:rPr>
                        <m:t>𝐴</m:t>
                      </m:r>
                    </m:oMath>
                  </m:oMathPara>
                </a14:m>
                <a:endParaRPr lang="en-US" sz="4000" dirty="0"/>
              </a:p>
            </p:txBody>
          </p:sp>
        </mc:Choice>
        <mc:Fallback xmlns="">
          <p:sp>
            <p:nvSpPr>
              <p:cNvPr id="11" name="TextBox 10">
                <a:extLst>
                  <a:ext uri="{FF2B5EF4-FFF2-40B4-BE49-F238E27FC236}">
                    <a16:creationId xmlns:a16="http://schemas.microsoft.com/office/drawing/2014/main" id="{7D86C523-6AB9-672E-A696-09C41D0364A6}"/>
                  </a:ext>
                </a:extLst>
              </p:cNvPr>
              <p:cNvSpPr txBox="1">
                <a:spLocks noRot="1" noChangeAspect="1" noMove="1" noResize="1" noEditPoints="1" noAdjustHandles="1" noChangeArrowheads="1" noChangeShapeType="1" noTextEdit="1"/>
              </p:cNvSpPr>
              <p:nvPr/>
            </p:nvSpPr>
            <p:spPr>
              <a:xfrm>
                <a:off x="3022078" y="5784989"/>
                <a:ext cx="1414019" cy="70788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A233F5D-6AE8-BEBD-9ED2-FE67FDC8E452}"/>
                  </a:ext>
                </a:extLst>
              </p:cNvPr>
              <p:cNvSpPr txBox="1"/>
              <p:nvPr/>
            </p:nvSpPr>
            <p:spPr>
              <a:xfrm>
                <a:off x="8104696" y="5905977"/>
                <a:ext cx="1414019"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rgbClr val="C00000"/>
                          </a:solidFill>
                          <a:latin typeface="Cambria Math" panose="02040503050406030204" pitchFamily="18" charset="0"/>
                        </a:rPr>
                        <m:t>𝐴</m:t>
                      </m:r>
                      <m:r>
                        <a:rPr lang="en-US" sz="4000" b="0" i="1" smtClean="0">
                          <a:solidFill>
                            <a:srgbClr val="C00000"/>
                          </a:solidFill>
                          <a:latin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9A233F5D-6AE8-BEBD-9ED2-FE67FDC8E452}"/>
                  </a:ext>
                </a:extLst>
              </p:cNvPr>
              <p:cNvSpPr txBox="1">
                <a:spLocks noRot="1" noChangeAspect="1" noMove="1" noResize="1" noEditPoints="1" noAdjustHandles="1" noChangeArrowheads="1" noChangeShapeType="1" noTextEdit="1"/>
              </p:cNvSpPr>
              <p:nvPr/>
            </p:nvSpPr>
            <p:spPr>
              <a:xfrm>
                <a:off x="8104696" y="5905977"/>
                <a:ext cx="1414019" cy="70788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0400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Distinct Elements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580528"/>
                <a:ext cx="10515600" cy="4351338"/>
              </a:xfrm>
            </p:spPr>
            <p:txBody>
              <a:bodyPr>
                <a:noAutofit/>
              </a:bodyPr>
              <a:lstStyle/>
              <a:p>
                <a:pPr>
                  <a:buClr>
                    <a:schemeClr val="tx1"/>
                  </a:buClr>
                </a:pPr>
                <a:r>
                  <a:rPr lang="en-US" sz="3200" dirty="0"/>
                  <a:t>Given a set </a:t>
                </a:r>
                <a14:m>
                  <m:oMath xmlns:m="http://schemas.openxmlformats.org/officeDocument/2006/math">
                    <m:r>
                      <a:rPr lang="en-US" sz="3200" i="1" smtClean="0">
                        <a:solidFill>
                          <a:srgbClr val="C00000"/>
                        </a:solidFill>
                        <a:latin typeface="Cambria Math" panose="02040503050406030204" pitchFamily="18" charset="0"/>
                      </a:rPr>
                      <m:t>𝑆</m:t>
                    </m:r>
                  </m:oMath>
                </a14:m>
                <a:r>
                  <a:rPr lang="en-US" sz="3200" dirty="0"/>
                  <a:t> of </a:t>
                </a:r>
                <a14:m>
                  <m:oMath xmlns:m="http://schemas.openxmlformats.org/officeDocument/2006/math">
                    <m:r>
                      <a:rPr lang="en-US" sz="3200" i="1" smtClean="0">
                        <a:solidFill>
                          <a:srgbClr val="C00000"/>
                        </a:solidFill>
                        <a:latin typeface="Cambria Math" panose="02040503050406030204" pitchFamily="18" charset="0"/>
                      </a:rPr>
                      <m:t>𝑚</m:t>
                    </m:r>
                  </m:oMath>
                </a14:m>
                <a:r>
                  <a:rPr lang="en-US" sz="3200" dirty="0"/>
                  <a:t> elements from </a:t>
                </a:r>
                <a14:m>
                  <m:oMath xmlns:m="http://schemas.openxmlformats.org/officeDocument/2006/math">
                    <m:r>
                      <a:rPr lang="en-US" sz="3200" i="1" smtClean="0">
                        <a:solidFill>
                          <a:srgbClr val="C00000"/>
                        </a:solidFill>
                        <a:latin typeface="Cambria Math" panose="02040503050406030204" pitchFamily="18" charset="0"/>
                      </a:rPr>
                      <m:t>[</m:t>
                    </m:r>
                    <m:r>
                      <a:rPr lang="en-US" sz="3200" i="1" smtClean="0">
                        <a:solidFill>
                          <a:srgbClr val="C00000"/>
                        </a:solidFill>
                        <a:latin typeface="Cambria Math" panose="02040503050406030204" pitchFamily="18" charset="0"/>
                      </a:rPr>
                      <m:t>𝑛</m:t>
                    </m:r>
                    <m:r>
                      <a:rPr lang="en-US" sz="3200" i="1" smtClean="0">
                        <a:solidFill>
                          <a:srgbClr val="C00000"/>
                        </a:solidFill>
                        <a:latin typeface="Cambria Math" panose="02040503050406030204" pitchFamily="18" charset="0"/>
                      </a:rPr>
                      <m:t>]</m:t>
                    </m:r>
                  </m:oMath>
                </a14:m>
                <a:r>
                  <a:rPr lang="en-US" sz="3200" dirty="0"/>
                  <a:t>, let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𝑖</m:t>
                        </m:r>
                      </m:sub>
                    </m:sSub>
                  </m:oMath>
                </a14:m>
                <a:r>
                  <a:rPr lang="en-US" sz="3200" dirty="0">
                    <a:solidFill>
                      <a:srgbClr val="C00000"/>
                    </a:solidFill>
                  </a:rPr>
                  <a:t> </a:t>
                </a:r>
                <a:r>
                  <a:rPr lang="en-US" sz="3200" dirty="0">
                    <a:solidFill>
                      <a:schemeClr val="tx1"/>
                    </a:solidFill>
                  </a:rPr>
                  <a:t>be the frequency of element </a:t>
                </a:r>
                <a14:m>
                  <m:oMath xmlns:m="http://schemas.openxmlformats.org/officeDocument/2006/math">
                    <m:r>
                      <a:rPr lang="en-US" sz="3200" b="0" i="1" smtClean="0">
                        <a:solidFill>
                          <a:srgbClr val="C00000"/>
                        </a:solidFill>
                        <a:latin typeface="Cambria Math" panose="02040503050406030204" pitchFamily="18" charset="0"/>
                      </a:rPr>
                      <m:t>𝑖</m:t>
                    </m:r>
                  </m:oMath>
                </a14:m>
                <a:r>
                  <a:rPr lang="en-US" sz="3200" dirty="0">
                    <a:solidFill>
                      <a:schemeClr val="tx1"/>
                    </a:solidFill>
                  </a:rPr>
                  <a:t>. (How often it appears)</a:t>
                </a:r>
              </a:p>
              <a:p>
                <a:pPr>
                  <a:buClr>
                    <a:schemeClr val="tx1"/>
                  </a:buClr>
                </a:pPr>
                <a:r>
                  <a:rPr lang="en-US" sz="3200" dirty="0">
                    <a:solidFill>
                      <a:schemeClr val="tx1"/>
                    </a:solidFill>
                  </a:rPr>
                  <a:t>Let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0</m:t>
                        </m:r>
                      </m:sub>
                    </m:sSub>
                  </m:oMath>
                </a14:m>
                <a:r>
                  <a:rPr lang="en-US" sz="3200" dirty="0"/>
                  <a:t> be the frequency moment of the vector:</a:t>
                </a:r>
              </a:p>
              <a:p>
                <a:pPr lvl="1">
                  <a:buClr>
                    <a:schemeClr val="tx1"/>
                  </a:buClr>
                </a:pPr>
                <a:endParaRPr lang="en-US" sz="3200" dirty="0">
                  <a:solidFill>
                    <a:schemeClr val="tx1"/>
                  </a:solidFill>
                </a:endParaRPr>
              </a:p>
              <a:p>
                <a:pPr lvl="1">
                  <a:buClr>
                    <a:schemeClr val="tx1"/>
                  </a:buClr>
                </a:pPr>
                <a:endParaRPr lang="en-US" sz="3200" dirty="0"/>
              </a:p>
              <a:p>
                <a:pPr lvl="1">
                  <a:buClr>
                    <a:schemeClr val="tx1"/>
                  </a:buClr>
                </a:pPr>
                <a:endParaRPr lang="en-US" sz="3200" dirty="0">
                  <a:solidFill>
                    <a:schemeClr val="tx1"/>
                  </a:solidFill>
                </a:endParaRPr>
              </a:p>
              <a:p>
                <a:pPr>
                  <a:buClr>
                    <a:schemeClr val="tx1"/>
                  </a:buClr>
                </a:pPr>
                <a:r>
                  <a:rPr lang="en-US" sz="3200" dirty="0">
                    <a:solidFill>
                      <a:srgbClr val="00B050"/>
                    </a:solidFill>
                  </a:rPr>
                  <a:t>Goal</a:t>
                </a:r>
                <a:r>
                  <a:rPr lang="en-US" sz="3200" dirty="0"/>
                  <a:t>: </a:t>
                </a:r>
                <a:r>
                  <a:rPr lang="en-US" sz="3200" dirty="0">
                    <a:solidFill>
                      <a:schemeClr val="tx1"/>
                    </a:solidFill>
                  </a:rPr>
                  <a:t>Given a set </a:t>
                </a:r>
                <a14:m>
                  <m:oMath xmlns:m="http://schemas.openxmlformats.org/officeDocument/2006/math">
                    <m:r>
                      <a:rPr lang="en-US" sz="3200" b="0" i="1" smtClean="0">
                        <a:solidFill>
                          <a:srgbClr val="C00000"/>
                        </a:solidFill>
                        <a:latin typeface="Cambria Math" panose="02040503050406030204" pitchFamily="18" charset="0"/>
                      </a:rPr>
                      <m:t>𝑆</m:t>
                    </m:r>
                  </m:oMath>
                </a14:m>
                <a:r>
                  <a:rPr lang="en-US" sz="3200" dirty="0">
                    <a:solidFill>
                      <a:schemeClr val="tx1"/>
                    </a:solidFill>
                  </a:rPr>
                  <a:t> of </a:t>
                </a:r>
                <a14:m>
                  <m:oMath xmlns:m="http://schemas.openxmlformats.org/officeDocument/2006/math">
                    <m:r>
                      <a:rPr lang="en-US" sz="3200" b="0" i="1" smtClean="0">
                        <a:solidFill>
                          <a:srgbClr val="C00000"/>
                        </a:solidFill>
                        <a:latin typeface="Cambria Math" panose="02040503050406030204" pitchFamily="18" charset="0"/>
                      </a:rPr>
                      <m:t>𝑚</m:t>
                    </m:r>
                  </m:oMath>
                </a14:m>
                <a:r>
                  <a:rPr lang="en-US" sz="3200" dirty="0">
                    <a:solidFill>
                      <a:schemeClr val="tx1"/>
                    </a:solidFill>
                  </a:rPr>
                  <a:t> elements from </a:t>
                </a:r>
                <a14:m>
                  <m:oMath xmlns:m="http://schemas.openxmlformats.org/officeDocument/2006/math">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solidFill>
                      <a:srgbClr val="C00000"/>
                    </a:solidFill>
                  </a:rPr>
                  <a:t> </a:t>
                </a:r>
                <a:r>
                  <a:rPr lang="en-US" sz="3200" dirty="0">
                    <a:solidFill>
                      <a:schemeClr val="tx1"/>
                    </a:solidFill>
                  </a:rPr>
                  <a:t>and an accuracy parameter </a:t>
                </a:r>
                <a14:m>
                  <m:oMath xmlns:m="http://schemas.openxmlformats.org/officeDocument/2006/math">
                    <m:r>
                      <a:rPr lang="en-US" sz="3200" b="0" i="1" smtClean="0">
                        <a:solidFill>
                          <a:srgbClr val="C00000"/>
                        </a:solidFill>
                        <a:latin typeface="Cambria Math" panose="02040503050406030204" pitchFamily="18" charset="0"/>
                      </a:rPr>
                      <m:t>𝜀</m:t>
                    </m:r>
                  </m:oMath>
                </a14:m>
                <a:r>
                  <a:rPr lang="en-US" sz="3200" dirty="0">
                    <a:solidFill>
                      <a:schemeClr val="tx1"/>
                    </a:solidFill>
                  </a:rPr>
                  <a:t>, output a </a:t>
                </a:r>
                <a14:m>
                  <m:oMath xmlns:m="http://schemas.openxmlformats.org/officeDocument/2006/math">
                    <m:r>
                      <a:rPr lang="en-US" sz="3200" b="0" i="0" smtClean="0">
                        <a:solidFill>
                          <a:srgbClr val="C00000"/>
                        </a:solidFill>
                        <a:latin typeface="Cambria Math" panose="02040503050406030204" pitchFamily="18" charset="0"/>
                      </a:rPr>
                      <m:t>(1+</m:t>
                    </m:r>
                    <m:r>
                      <a:rPr lang="en-US" sz="3200" i="1" smtClean="0">
                        <a:solidFill>
                          <a:srgbClr val="C00000"/>
                        </a:solidFill>
                        <a:latin typeface="Cambria Math" panose="02040503050406030204" pitchFamily="18" charset="0"/>
                      </a:rPr>
                      <m:t>𝜀</m:t>
                    </m:r>
                    <m:r>
                      <a:rPr lang="en-US" sz="3200" b="0" i="1" smtClean="0">
                        <a:solidFill>
                          <a:srgbClr val="C00000"/>
                        </a:solidFill>
                        <a:latin typeface="Cambria Math" panose="02040503050406030204" pitchFamily="18" charset="0"/>
                      </a:rPr>
                      <m:t>)</m:t>
                    </m:r>
                  </m:oMath>
                </a14:m>
                <a:r>
                  <a:rPr lang="en-US" sz="3200" dirty="0">
                    <a:solidFill>
                      <a:schemeClr val="tx1"/>
                    </a:solidFill>
                  </a:rPr>
                  <a:t>-approximation to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0</m:t>
                        </m:r>
                      </m:sub>
                    </m:sSub>
                  </m:oMath>
                </a14:m>
                <a:endParaRPr lang="en-US" sz="3200" dirty="0"/>
              </a:p>
              <a:p>
                <a:pPr>
                  <a:buClr>
                    <a:schemeClr val="tx1"/>
                  </a:buClr>
                </a:pPr>
                <a:r>
                  <a:rPr lang="en-US" sz="3200" dirty="0">
                    <a:solidFill>
                      <a:srgbClr val="00B050"/>
                    </a:solidFill>
                  </a:rPr>
                  <a:t>Motivation</a:t>
                </a:r>
                <a:r>
                  <a:rPr lang="en-US" sz="3200" dirty="0"/>
                  <a:t>: Traffic monitoring</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580528"/>
                <a:ext cx="10515600" cy="4351338"/>
              </a:xfrm>
              <a:blipFill>
                <a:blip r:embed="rId2"/>
                <a:stretch>
                  <a:fillRect l="-1333" t="-2801" r="-1855" b="-106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842774" y="3314798"/>
                <a:ext cx="6253315"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𝐹</m:t>
                        </m:r>
                      </m:e>
                      <m:sub>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0</m:t>
                        </m:r>
                      </m:sub>
                    </m:sSub>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m:t>
                    </m:r>
                  </m:oMath>
                </a14:m>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 </a:t>
                </a:r>
                <a14:m>
                  <m:oMath xmlns:m="http://schemas.openxmlformats.org/officeDocument/2006/math">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𝑖</m:t>
                    </m:r>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 :</m:t>
                    </m:r>
                    <m:sSub>
                      <m:sSubPr>
                        <m:ctrlP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𝑓</m:t>
                        </m:r>
                      </m:e>
                      <m:sub>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𝑖</m:t>
                        </m:r>
                      </m:sub>
                    </m:sSub>
                    <m:r>
                      <a:rPr kumimoji="0" lang="en-US" sz="32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≠0}|</m:t>
                    </m:r>
                  </m:oMath>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842774" y="3314798"/>
                <a:ext cx="6253315"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241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Pre-processing the Sketch Matrix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Resulting matrix </a:t>
                </a:r>
                <a14:m>
                  <m:oMath xmlns:m="http://schemas.openxmlformats.org/officeDocument/2006/math">
                    <m:r>
                      <a:rPr lang="en-US" sz="3200" i="1">
                        <a:solidFill>
                          <a:srgbClr val="C00000"/>
                        </a:solidFill>
                        <a:latin typeface="Cambria Math" panose="02040503050406030204" pitchFamily="18" charset="0"/>
                      </a:rPr>
                      <m:t>𝐴</m:t>
                    </m:r>
                    <m:r>
                      <a:rPr lang="en-US" sz="3200" b="0" i="0" smtClean="0">
                        <a:solidFill>
                          <a:srgbClr val="C00000"/>
                        </a:solidFill>
                        <a:latin typeface="Cambria Math" panose="02040503050406030204" pitchFamily="18" charset="0"/>
                      </a:rPr>
                      <m:t>′</m:t>
                    </m:r>
                  </m:oMath>
                </a14:m>
                <a:r>
                  <a:rPr lang="en-US" sz="3200" dirty="0"/>
                  <a:t> is a combination of a sparse part </a:t>
                </a:r>
                <a14:m>
                  <m:oMath xmlns:m="http://schemas.openxmlformats.org/officeDocument/2006/math">
                    <m:r>
                      <a:rPr lang="en-US" sz="3200" b="0" i="1" smtClean="0">
                        <a:solidFill>
                          <a:srgbClr val="FFC000"/>
                        </a:solidFill>
                        <a:latin typeface="Cambria Math" panose="02040503050406030204" pitchFamily="18" charset="0"/>
                      </a:rPr>
                      <m:t>𝑆</m:t>
                    </m:r>
                  </m:oMath>
                </a14:m>
                <a:r>
                  <a:rPr lang="en-US" sz="3200" dirty="0"/>
                  <a:t> and a dense part </a:t>
                </a:r>
                <a14:m>
                  <m:oMath xmlns:m="http://schemas.openxmlformats.org/officeDocument/2006/math">
                    <m:r>
                      <a:rPr lang="en-US" sz="3200" b="0" i="1" smtClean="0">
                        <a:solidFill>
                          <a:srgbClr val="00B0F0"/>
                        </a:solidFill>
                        <a:latin typeface="Cambria Math" panose="02040503050406030204" pitchFamily="18" charset="0"/>
                      </a:rPr>
                      <m:t>𝐷</m:t>
                    </m:r>
                  </m:oMath>
                </a14:m>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A233F5D-6AE8-BEBD-9ED2-FE67FDC8E452}"/>
                  </a:ext>
                </a:extLst>
              </p:cNvPr>
              <p:cNvSpPr txBox="1"/>
              <p:nvPr/>
            </p:nvSpPr>
            <p:spPr>
              <a:xfrm>
                <a:off x="4220853" y="2913180"/>
                <a:ext cx="2896384" cy="11147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4000" b="0" i="1" smtClean="0">
                              <a:solidFill>
                                <a:srgbClr val="C00000"/>
                              </a:solidFill>
                              <a:latin typeface="Cambria Math" panose="02040503050406030204" pitchFamily="18" charset="0"/>
                            </a:rPr>
                          </m:ctrlPr>
                        </m:sSupPr>
                        <m:e>
                          <m:r>
                            <a:rPr lang="en-US" sz="4000" i="1" smtClean="0">
                              <a:solidFill>
                                <a:srgbClr val="C00000"/>
                              </a:solidFill>
                              <a:latin typeface="Cambria Math" panose="02040503050406030204" pitchFamily="18" charset="0"/>
                            </a:rPr>
                            <m:t>𝐴</m:t>
                          </m:r>
                        </m:e>
                        <m:sup>
                          <m:r>
                            <a:rPr lang="en-US" sz="4000" b="0" i="1" smtClean="0">
                              <a:solidFill>
                                <a:srgbClr val="C00000"/>
                              </a:solidFill>
                              <a:latin typeface="Cambria Math" panose="02040503050406030204" pitchFamily="18" charset="0"/>
                            </a:rPr>
                            <m:t>′</m:t>
                          </m:r>
                        </m:sup>
                      </m:sSup>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eqArr>
                            <m:eqArrPr>
                              <m:ctrlPr>
                                <a:rPr lang="en-US" sz="4000" b="0" i="1" smtClean="0">
                                  <a:solidFill>
                                    <a:srgbClr val="C00000"/>
                                  </a:solidFill>
                                  <a:latin typeface="Cambria Math" panose="02040503050406030204" pitchFamily="18" charset="0"/>
                                </a:rPr>
                              </m:ctrlPr>
                            </m:eqArrPr>
                            <m:e>
                              <m:r>
                                <a:rPr lang="en-US" sz="4000" b="0" i="1" smtClean="0">
                                  <a:solidFill>
                                    <a:srgbClr val="FFC000"/>
                                  </a:solidFill>
                                  <a:latin typeface="Cambria Math" panose="02040503050406030204" pitchFamily="18" charset="0"/>
                                </a:rPr>
                                <m:t>𝑆</m:t>
                              </m:r>
                            </m:e>
                            <m:e>
                              <m:r>
                                <a:rPr lang="en-US" sz="4000" b="0" i="1" smtClean="0">
                                  <a:solidFill>
                                    <a:srgbClr val="00B0F0"/>
                                  </a:solidFill>
                                  <a:latin typeface="Cambria Math" panose="02040503050406030204" pitchFamily="18" charset="0"/>
                                </a:rPr>
                                <m:t>𝐷</m:t>
                              </m:r>
                            </m:e>
                          </m:eqArr>
                        </m:e>
                      </m:d>
                    </m:oMath>
                  </m:oMathPara>
                </a14:m>
                <a:endParaRPr lang="en-US" sz="4000" dirty="0"/>
              </a:p>
            </p:txBody>
          </p:sp>
        </mc:Choice>
        <mc:Fallback xmlns="">
          <p:sp>
            <p:nvSpPr>
              <p:cNvPr id="12" name="TextBox 11">
                <a:extLst>
                  <a:ext uri="{FF2B5EF4-FFF2-40B4-BE49-F238E27FC236}">
                    <a16:creationId xmlns:a16="http://schemas.microsoft.com/office/drawing/2014/main" id="{9A233F5D-6AE8-BEBD-9ED2-FE67FDC8E452}"/>
                  </a:ext>
                </a:extLst>
              </p:cNvPr>
              <p:cNvSpPr txBox="1">
                <a:spLocks noRot="1" noChangeAspect="1" noMove="1" noResize="1" noEditPoints="1" noAdjustHandles="1" noChangeArrowheads="1" noChangeShapeType="1" noTextEdit="1"/>
              </p:cNvSpPr>
              <p:nvPr/>
            </p:nvSpPr>
            <p:spPr>
              <a:xfrm>
                <a:off x="4220853" y="2913180"/>
                <a:ext cx="2896384" cy="111479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45452E-8ADC-9AC8-6C3C-48F57B00DCC0}"/>
                  </a:ext>
                </a:extLst>
              </p:cNvPr>
              <p:cNvSpPr txBox="1"/>
              <p:nvPr/>
            </p:nvSpPr>
            <p:spPr>
              <a:xfrm>
                <a:off x="1173638" y="4353536"/>
                <a:ext cx="10180161" cy="1688860"/>
              </a:xfrm>
              <a:prstGeom prst="rect">
                <a:avLst/>
              </a:prstGeom>
              <a:noFill/>
            </p:spPr>
            <p:txBody>
              <a:bodyPr wrap="square">
                <a:spAutoFit/>
              </a:bodyPr>
              <a:lstStyle/>
              <a:p>
                <a14:m>
                  <m:oMath xmlns:m="http://schemas.openxmlformats.org/officeDocument/2006/math">
                    <m:sSup>
                      <m:sSupPr>
                        <m:ctrlPr>
                          <a:rPr lang="en-US" sz="4000" i="1" smtClean="0">
                            <a:solidFill>
                              <a:srgbClr val="C00000"/>
                            </a:solidFill>
                            <a:latin typeface="Cambria Math" panose="02040503050406030204" pitchFamily="18" charset="0"/>
                          </a:rPr>
                        </m:ctrlPr>
                      </m:sSupPr>
                      <m:e>
                        <m:r>
                          <a:rPr lang="en-US" sz="4000" i="1">
                            <a:solidFill>
                              <a:srgbClr val="C00000"/>
                            </a:solidFill>
                            <a:latin typeface="Cambria Math" panose="02040503050406030204" pitchFamily="18" charset="0"/>
                          </a:rPr>
                          <m:t>𝐴</m:t>
                        </m:r>
                      </m:e>
                      <m:sup>
                        <m:r>
                          <a:rPr lang="en-US" sz="4000" i="1">
                            <a:solidFill>
                              <a:srgbClr val="C00000"/>
                            </a:solidFill>
                            <a:latin typeface="Cambria Math" panose="02040503050406030204" pitchFamily="18" charset="0"/>
                          </a:rPr>
                          <m:t>′</m:t>
                        </m:r>
                      </m:sup>
                    </m:sSup>
                    <m:r>
                      <a:rPr lang="en-US" sz="4000" b="0" i="1" smtClean="0">
                        <a:solidFill>
                          <a:srgbClr val="C00000"/>
                        </a:solidFill>
                        <a:latin typeface="Cambria Math" panose="02040503050406030204" pitchFamily="18" charset="0"/>
                      </a:rPr>
                      <m:t>=</m:t>
                    </m:r>
                    <m:d>
                      <m:dPr>
                        <m:begChr m:val="["/>
                        <m:endChr m:val="]"/>
                        <m:ctrlPr>
                          <a:rPr lang="en-US" sz="4000" b="0" i="1" smtClean="0">
                            <a:solidFill>
                              <a:srgbClr val="C00000"/>
                            </a:solidFill>
                            <a:latin typeface="Cambria Math" panose="02040503050406030204" pitchFamily="18" charset="0"/>
                          </a:rPr>
                        </m:ctrlPr>
                      </m:dPr>
                      <m:e>
                        <m:eqArr>
                          <m:eqArrPr>
                            <m:ctrlPr>
                              <a:rPr lang="en-US" sz="4000" i="1" smtClean="0">
                                <a:solidFill>
                                  <a:srgbClr val="C00000"/>
                                </a:solidFill>
                                <a:latin typeface="Cambria Math" panose="02040503050406030204" pitchFamily="18" charset="0"/>
                              </a:rPr>
                            </m:ctrlPr>
                          </m:eqArrPr>
                          <m:e>
                            <m:eqArr>
                              <m:eqArrPr>
                                <m:ctrlPr>
                                  <a:rPr lang="en-US" sz="4000" i="1">
                                    <a:solidFill>
                                      <a:srgbClr val="C00000"/>
                                    </a:solidFill>
                                    <a:latin typeface="Cambria Math" panose="02040503050406030204" pitchFamily="18" charset="0"/>
                                  </a:rPr>
                                </m:ctrlPr>
                              </m:eqArrPr>
                              <m:e>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1</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r>
                                  <a:rPr lang="en-US" sz="4000" b="0" i="1" smtClean="0">
                                    <a:solidFill>
                                      <a:srgbClr val="C00000"/>
                                    </a:solidFill>
                                    <a:latin typeface="Cambria Math" panose="02040503050406030204" pitchFamily="18" charset="0"/>
                                  </a:rPr>
                                  <m:t>  </m:t>
                                </m:r>
                                <m:r>
                                  <a:rPr lang="en-US" sz="4000" i="1">
                                    <a:solidFill>
                                      <a:srgbClr val="C00000"/>
                                    </a:solidFill>
                                    <a:latin typeface="Cambria Math" panose="02040503050406030204" pitchFamily="18" charset="0"/>
                                  </a:rPr>
                                  <m:t>0</m:t>
                                </m:r>
                              </m:e>
                              <m:e>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 0  1</m:t>
                                </m:r>
                                <m:r>
                                  <a:rPr lang="en-US" sz="4000" i="1">
                                    <a:solidFill>
                                      <a:srgbClr val="C00000"/>
                                    </a:solidFill>
                                    <a:latin typeface="Cambria Math" panose="02040503050406030204" pitchFamily="18" charset="0"/>
                                  </a:rPr>
                                  <m:t>  1  0  </m:t>
                                </m:r>
                                <m:r>
                                  <a:rPr lang="en-US" sz="4000" b="0" i="1" smtClean="0">
                                    <a:solidFill>
                                      <a:srgbClr val="C00000"/>
                                    </a:solidFill>
                                    <a:latin typeface="Cambria Math" panose="02040503050406030204" pitchFamily="18" charset="0"/>
                                  </a:rPr>
                                  <m:t>1</m:t>
                                </m:r>
                                <m:r>
                                  <a:rPr lang="en-US" sz="4000" i="1">
                                    <a:solidFill>
                                      <a:srgbClr val="C00000"/>
                                    </a:solidFill>
                                    <a:latin typeface="Cambria Math" panose="02040503050406030204" pitchFamily="18" charset="0"/>
                                  </a:rPr>
                                  <m:t>  </m:t>
                                </m:r>
                                <m:r>
                                  <a:rPr lang="en-US" sz="4000" b="0" i="1" smtClean="0">
                                    <a:solidFill>
                                      <a:srgbClr val="C00000"/>
                                    </a:solidFill>
                                    <a:latin typeface="Cambria Math" panose="02040503050406030204" pitchFamily="18" charset="0"/>
                                  </a:rPr>
                                  <m:t>1</m:t>
                                </m:r>
                              </m:e>
                            </m:eqArr>
                          </m:e>
                          <m:e>
                            <m:r>
                              <a:rPr lang="en-US" sz="4000" b="0" i="1" smtClean="0">
                                <a:solidFill>
                                  <a:srgbClr val="C00000"/>
                                </a:solidFill>
                                <a:latin typeface="Cambria Math" panose="02040503050406030204" pitchFamily="18" charset="0"/>
                              </a:rPr>
                              <m:t>0  1  0  0  0  0  0</m:t>
                            </m:r>
                          </m:e>
                        </m:eqArr>
                      </m:e>
                    </m:d>
                    <m:r>
                      <a:rPr lang="en-US" sz="4000" b="0" i="1" smtClean="0">
                        <a:solidFill>
                          <a:srgbClr val="C00000"/>
                        </a:solidFill>
                        <a:latin typeface="Cambria Math" panose="02040503050406030204" pitchFamily="18" charset="0"/>
                      </a:rPr>
                      <m:t>→</m:t>
                    </m:r>
                  </m:oMath>
                </a14:m>
                <a:r>
                  <a:rPr lang="en-US" sz="4000" dirty="0">
                    <a:solidFill>
                      <a:srgbClr val="C00000"/>
                    </a:solidFill>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eqArr>
                          <m:eqArrPr>
                            <m:ctrlPr>
                              <a:rPr lang="en-US" sz="4000" i="1">
                                <a:solidFill>
                                  <a:srgbClr val="C00000"/>
                                </a:solidFill>
                                <a:latin typeface="Cambria Math" panose="02040503050406030204" pitchFamily="18" charset="0"/>
                              </a:rPr>
                            </m:ctrlPr>
                          </m:eqArrPr>
                          <m:e>
                            <m:eqArr>
                              <m:eqArrPr>
                                <m:ctrlPr>
                                  <a:rPr lang="en-US" sz="4000" i="1" smtClean="0">
                                    <a:solidFill>
                                      <a:srgbClr val="FFC000"/>
                                    </a:solidFill>
                                    <a:latin typeface="Cambria Math" panose="02040503050406030204" pitchFamily="18" charset="0"/>
                                  </a:rPr>
                                </m:ctrlPr>
                              </m:eqArrPr>
                              <m:e>
                                <m:r>
                                  <a:rPr lang="en-US" sz="4000" i="1">
                                    <a:solidFill>
                                      <a:srgbClr val="FFC000"/>
                                    </a:solidFill>
                                    <a:latin typeface="Cambria Math" panose="02040503050406030204" pitchFamily="18" charset="0"/>
                                  </a:rPr>
                                  <m:t>0  0  0  1  0  0  0</m:t>
                                </m:r>
                              </m:e>
                              <m:e>
                                <m:r>
                                  <a:rPr lang="en-US" sz="4000" i="1">
                                    <a:solidFill>
                                      <a:srgbClr val="FFC000"/>
                                    </a:solidFill>
                                    <a:latin typeface="Cambria Math" panose="02040503050406030204" pitchFamily="18" charset="0"/>
                                  </a:rPr>
                                  <m:t>0  1  0  0  0  0  0</m:t>
                                </m:r>
                              </m:e>
                            </m:eqArr>
                          </m:e>
                          <m:e>
                            <m:r>
                              <a:rPr lang="en-US" sz="4000" i="1" smtClean="0">
                                <a:solidFill>
                                  <a:srgbClr val="00B0F0"/>
                                </a:solidFill>
                                <a:latin typeface="Cambria Math" panose="02040503050406030204" pitchFamily="18" charset="0"/>
                              </a:rPr>
                              <m:t>1</m:t>
                            </m:r>
                            <m:r>
                              <a:rPr lang="en-US" sz="4000" i="1">
                                <a:solidFill>
                                  <a:srgbClr val="00B0F0"/>
                                </a:solidFill>
                                <a:latin typeface="Cambria Math" panose="02040503050406030204" pitchFamily="18" charset="0"/>
                              </a:rPr>
                              <m:t>  0  1  1  0  1  1</m:t>
                            </m:r>
                          </m:e>
                        </m:eqArr>
                      </m:e>
                    </m:d>
                  </m:oMath>
                </a14:m>
                <a:endParaRPr lang="en-US" sz="4000" dirty="0"/>
              </a:p>
            </p:txBody>
          </p:sp>
        </mc:Choice>
        <mc:Fallback xmlns="">
          <p:sp>
            <p:nvSpPr>
              <p:cNvPr id="6" name="TextBox 5">
                <a:extLst>
                  <a:ext uri="{FF2B5EF4-FFF2-40B4-BE49-F238E27FC236}">
                    <a16:creationId xmlns:a16="http://schemas.microsoft.com/office/drawing/2014/main" id="{1D45452E-8ADC-9AC8-6C3C-48F57B00DCC0}"/>
                  </a:ext>
                </a:extLst>
              </p:cNvPr>
              <p:cNvSpPr txBox="1">
                <a:spLocks noRot="1" noChangeAspect="1" noMove="1" noResize="1" noEditPoints="1" noAdjustHandles="1" noChangeArrowheads="1" noChangeShapeType="1" noTextEdit="1"/>
              </p:cNvSpPr>
              <p:nvPr/>
            </p:nvSpPr>
            <p:spPr>
              <a:xfrm>
                <a:off x="1173638" y="4353536"/>
                <a:ext cx="10180161" cy="168886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37543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Pre-processing the Sketch Matrix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Sparse part </a:t>
                </a:r>
                <a14:m>
                  <m:oMath xmlns:m="http://schemas.openxmlformats.org/officeDocument/2006/math">
                    <m:r>
                      <a:rPr lang="en-US" sz="3200" b="0" i="1" smtClean="0">
                        <a:solidFill>
                          <a:srgbClr val="FFC000"/>
                        </a:solidFill>
                        <a:latin typeface="Cambria Math" panose="02040503050406030204" pitchFamily="18" charset="0"/>
                      </a:rPr>
                      <m:t>𝑆</m:t>
                    </m:r>
                  </m:oMath>
                </a14:m>
                <a:r>
                  <a:rPr lang="en-US" sz="3200" dirty="0"/>
                  <a:t> has at most one nonzero entry per column</a:t>
                </a:r>
              </a:p>
              <a:p>
                <a:pPr>
                  <a:buClr>
                    <a:schemeClr val="tx1"/>
                  </a:buClr>
                </a:pPr>
                <a:r>
                  <a:rPr lang="en-US" sz="3200" dirty="0"/>
                  <a:t>Dense part </a:t>
                </a:r>
                <a14:m>
                  <m:oMath xmlns:m="http://schemas.openxmlformats.org/officeDocument/2006/math">
                    <m:r>
                      <a:rPr lang="en-US" sz="3200" b="0" i="1" smtClean="0">
                        <a:solidFill>
                          <a:srgbClr val="00B0F0"/>
                        </a:solidFill>
                        <a:latin typeface="Cambria Math" panose="02040503050406030204" pitchFamily="18" charset="0"/>
                      </a:rPr>
                      <m:t>𝐷</m:t>
                    </m:r>
                  </m:oMath>
                </a14:m>
                <a:r>
                  <a:rPr lang="en-US" sz="3200" dirty="0"/>
                  <a:t> has no significant columns</a:t>
                </a:r>
              </a:p>
              <a:p>
                <a:pPr>
                  <a:buClr>
                    <a:schemeClr val="tx1"/>
                  </a:buClr>
                </a:pPr>
                <a:endParaRPr lang="en-US" sz="3200" dirty="0"/>
              </a:p>
              <a:p>
                <a:pPr>
                  <a:buClr>
                    <a:schemeClr val="tx1"/>
                  </a:buClr>
                </a:pPr>
                <a:r>
                  <a:rPr lang="en-US" sz="3200" dirty="0"/>
                  <a:t>Show only </a:t>
                </a:r>
                <a14:m>
                  <m:oMath xmlns:m="http://schemas.openxmlformats.org/officeDocument/2006/math">
                    <m:r>
                      <a:rPr lang="en-US" sz="3200" b="0" i="1" smtClean="0">
                        <a:solidFill>
                          <a:srgbClr val="C00000"/>
                        </a:solidFill>
                        <a:latin typeface="Cambria Math" panose="02040503050406030204" pitchFamily="18" charset="0"/>
                      </a:rPr>
                      <m:t>𝑂</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𝑟𝑠</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r>
                      <a:rPr lang="en-US" sz="3200" b="0" i="1" smtClean="0">
                        <a:solidFill>
                          <a:srgbClr val="C00000"/>
                        </a:solidFill>
                        <a:latin typeface="Cambria Math" panose="02040503050406030204" pitchFamily="18" charset="0"/>
                      </a:rPr>
                      <m:t>)</m:t>
                    </m:r>
                  </m:oMath>
                </a14:m>
                <a:r>
                  <a:rPr lang="en-US" sz="3200" dirty="0"/>
                  <a:t> rows added to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a:p>
                <a:pPr>
                  <a:buClr>
                    <a:schemeClr val="tx1"/>
                  </a:buClr>
                </a:pPr>
                <a:endParaRPr lang="en-US" sz="3200" dirty="0"/>
              </a:p>
              <a:p>
                <a:pPr>
                  <a:buClr>
                    <a:schemeClr val="tx1"/>
                  </a:buClr>
                </a:pPr>
                <a:r>
                  <a:rPr lang="en-US" sz="3200" dirty="0"/>
                  <a:t>Note that if there were no dense part, we can use fingerprinting code to attack </a:t>
                </a:r>
                <a14:m>
                  <m:oMath xmlns:m="http://schemas.openxmlformats.org/officeDocument/2006/math">
                    <m:r>
                      <a:rPr lang="en-US" sz="3200" i="1">
                        <a:solidFill>
                          <a:srgbClr val="FFC000"/>
                        </a:solidFill>
                        <a:latin typeface="Cambria Math" panose="02040503050406030204" pitchFamily="18" charset="0"/>
                      </a:rPr>
                      <m:t>𝑆</m:t>
                    </m:r>
                  </m:oMath>
                </a14:m>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r="-17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792811-EF96-8FC6-3C13-83C5FEA7BE02}"/>
                  </a:ext>
                </a:extLst>
              </p:cNvPr>
              <p:cNvSpPr txBox="1"/>
              <p:nvPr/>
            </p:nvSpPr>
            <p:spPr>
              <a:xfrm>
                <a:off x="8477054" y="2850201"/>
                <a:ext cx="2590014" cy="13695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eqArr>
                            <m:eqArrPr>
                              <m:ctrlPr>
                                <a:rPr lang="en-US" sz="3200" i="1">
                                  <a:solidFill>
                                    <a:srgbClr val="C00000"/>
                                  </a:solidFill>
                                  <a:latin typeface="Cambria Math" panose="02040503050406030204" pitchFamily="18" charset="0"/>
                                </a:rPr>
                              </m:ctrlPr>
                            </m:eqArrPr>
                            <m:e>
                              <m:eqArr>
                                <m:eqArrPr>
                                  <m:ctrlPr>
                                    <a:rPr lang="en-US" sz="3200" i="1" smtClean="0">
                                      <a:solidFill>
                                        <a:srgbClr val="FFC000"/>
                                      </a:solidFill>
                                      <a:latin typeface="Cambria Math" panose="02040503050406030204" pitchFamily="18" charset="0"/>
                                    </a:rPr>
                                  </m:ctrlPr>
                                </m:eqArrPr>
                                <m:e>
                                  <m:r>
                                    <a:rPr lang="en-US" sz="3200" i="1">
                                      <a:solidFill>
                                        <a:srgbClr val="FFC000"/>
                                      </a:solidFill>
                                      <a:latin typeface="Cambria Math" panose="02040503050406030204" pitchFamily="18" charset="0"/>
                                    </a:rPr>
                                    <m:t>0  0  0  1  0  0  0</m:t>
                                  </m:r>
                                </m:e>
                                <m:e>
                                  <m:r>
                                    <a:rPr lang="en-US" sz="3200" i="1">
                                      <a:solidFill>
                                        <a:srgbClr val="FFC000"/>
                                      </a:solidFill>
                                      <a:latin typeface="Cambria Math" panose="02040503050406030204" pitchFamily="18" charset="0"/>
                                    </a:rPr>
                                    <m:t>0  1  0  0  0  0  0</m:t>
                                  </m:r>
                                </m:e>
                              </m:eqArr>
                            </m:e>
                            <m:e>
                              <m:r>
                                <a:rPr lang="en-US" sz="3200" i="1" smtClean="0">
                                  <a:solidFill>
                                    <a:srgbClr val="00B0F0"/>
                                  </a:solidFill>
                                  <a:latin typeface="Cambria Math" panose="02040503050406030204" pitchFamily="18" charset="0"/>
                                </a:rPr>
                                <m:t>1</m:t>
                              </m:r>
                              <m:r>
                                <a:rPr lang="en-US" sz="3200" i="1">
                                  <a:solidFill>
                                    <a:srgbClr val="00B0F0"/>
                                  </a:solidFill>
                                  <a:latin typeface="Cambria Math" panose="02040503050406030204" pitchFamily="18" charset="0"/>
                                </a:rPr>
                                <m:t>  0  1  1  0  1  1</m:t>
                              </m:r>
                            </m:e>
                          </m:eqArr>
                        </m:e>
                      </m:d>
                    </m:oMath>
                  </m:oMathPara>
                </a14:m>
                <a:endParaRPr lang="en-US" sz="3200" dirty="0"/>
              </a:p>
            </p:txBody>
          </p:sp>
        </mc:Choice>
        <mc:Fallback xmlns="">
          <p:sp>
            <p:nvSpPr>
              <p:cNvPr id="5" name="TextBox 4">
                <a:extLst>
                  <a:ext uri="{FF2B5EF4-FFF2-40B4-BE49-F238E27FC236}">
                    <a16:creationId xmlns:a16="http://schemas.microsoft.com/office/drawing/2014/main" id="{4E792811-EF96-8FC6-3C13-83C5FEA7BE02}"/>
                  </a:ext>
                </a:extLst>
              </p:cNvPr>
              <p:cNvSpPr txBox="1">
                <a:spLocks noRot="1" noChangeAspect="1" noMove="1" noResize="1" noEditPoints="1" noAdjustHandles="1" noChangeArrowheads="1" noChangeShapeType="1" noTextEdit="1"/>
              </p:cNvSpPr>
              <p:nvPr/>
            </p:nvSpPr>
            <p:spPr>
              <a:xfrm>
                <a:off x="8477054" y="2850201"/>
                <a:ext cx="2590014" cy="1369542"/>
              </a:xfrm>
              <a:prstGeom prst="rect">
                <a:avLst/>
              </a:prstGeom>
              <a:blipFill>
                <a:blip r:embed="rId4"/>
                <a:stretch>
                  <a:fillRect r="-16745"/>
                </a:stretch>
              </a:blipFill>
            </p:spPr>
            <p:txBody>
              <a:bodyPr/>
              <a:lstStyle/>
              <a:p>
                <a:r>
                  <a:rPr lang="en-US">
                    <a:noFill/>
                  </a:rPr>
                  <a:t> </a:t>
                </a:r>
              </a:p>
            </p:txBody>
          </p:sp>
        </mc:Fallback>
      </mc:AlternateContent>
    </p:spTree>
    <p:extLst>
      <p:ext uri="{BB962C8B-B14F-4D97-AF65-F5344CB8AC3E}">
        <p14:creationId xmlns:p14="http://schemas.microsoft.com/office/powerpoint/2010/main" val="3031794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Pre-processing the Sketch Matrix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Sparse part </a:t>
                </a:r>
                <a14:m>
                  <m:oMath xmlns:m="http://schemas.openxmlformats.org/officeDocument/2006/math">
                    <m:r>
                      <a:rPr lang="en-US" sz="3200" b="0" i="1" smtClean="0">
                        <a:solidFill>
                          <a:srgbClr val="FFC000"/>
                        </a:solidFill>
                        <a:latin typeface="Cambria Math" panose="02040503050406030204" pitchFamily="18" charset="0"/>
                      </a:rPr>
                      <m:t>𝑆</m:t>
                    </m:r>
                  </m:oMath>
                </a14:m>
                <a:r>
                  <a:rPr lang="en-US" sz="3200" dirty="0"/>
                  <a:t> has at most one nonzero entry per column</a:t>
                </a:r>
              </a:p>
              <a:p>
                <a:pPr>
                  <a:buClr>
                    <a:schemeClr val="tx1"/>
                  </a:buClr>
                </a:pPr>
                <a:r>
                  <a:rPr lang="en-US" sz="3200" dirty="0"/>
                  <a:t>Dense part </a:t>
                </a:r>
                <a14:m>
                  <m:oMath xmlns:m="http://schemas.openxmlformats.org/officeDocument/2006/math">
                    <m:r>
                      <a:rPr lang="en-US" sz="3200" b="0" i="1" smtClean="0">
                        <a:solidFill>
                          <a:srgbClr val="00B0F0"/>
                        </a:solidFill>
                        <a:latin typeface="Cambria Math" panose="02040503050406030204" pitchFamily="18" charset="0"/>
                      </a:rPr>
                      <m:t>𝐷</m:t>
                    </m:r>
                  </m:oMath>
                </a14:m>
                <a:r>
                  <a:rPr lang="en-US" sz="3200" dirty="0"/>
                  <a:t> has no significant columns</a:t>
                </a:r>
              </a:p>
              <a:p>
                <a:pPr>
                  <a:buClr>
                    <a:schemeClr val="tx1"/>
                  </a:buClr>
                </a:pPr>
                <a:endParaRPr lang="en-US" sz="3200" dirty="0"/>
              </a:p>
              <a:p>
                <a:pPr>
                  <a:buClr>
                    <a:schemeClr val="tx1"/>
                  </a:buClr>
                </a:pPr>
                <a:r>
                  <a:rPr lang="en-US" sz="3200" dirty="0"/>
                  <a:t>Show only </a:t>
                </a:r>
                <a14:m>
                  <m:oMath xmlns:m="http://schemas.openxmlformats.org/officeDocument/2006/math">
                    <m:r>
                      <a:rPr lang="en-US" sz="3200" b="0" i="1" smtClean="0">
                        <a:solidFill>
                          <a:srgbClr val="C00000"/>
                        </a:solidFill>
                        <a:latin typeface="Cambria Math" panose="02040503050406030204" pitchFamily="18" charset="0"/>
                      </a:rPr>
                      <m:t>𝑂</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𝑟𝑠</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r>
                      <a:rPr lang="en-US" sz="3200" b="0" i="1" smtClean="0">
                        <a:solidFill>
                          <a:srgbClr val="C00000"/>
                        </a:solidFill>
                        <a:latin typeface="Cambria Math" panose="02040503050406030204" pitchFamily="18" charset="0"/>
                      </a:rPr>
                      <m:t>)</m:t>
                    </m:r>
                  </m:oMath>
                </a14:m>
                <a:r>
                  <a:rPr lang="en-US" sz="3200" dirty="0"/>
                  <a:t> rows added to </a:t>
                </a:r>
                <a14:m>
                  <m:oMath xmlns:m="http://schemas.openxmlformats.org/officeDocument/2006/math">
                    <m:r>
                      <a:rPr lang="en-US" sz="3200" i="1">
                        <a:solidFill>
                          <a:srgbClr val="C00000"/>
                        </a:solidFill>
                        <a:latin typeface="Cambria Math" panose="02040503050406030204" pitchFamily="18" charset="0"/>
                      </a:rPr>
                      <m:t>𝐴</m:t>
                    </m:r>
                  </m:oMath>
                </a14:m>
                <a:endParaRPr lang="en-US" sz="3200" dirty="0"/>
              </a:p>
              <a:p>
                <a:pPr>
                  <a:buClr>
                    <a:schemeClr val="tx1"/>
                  </a:buClr>
                </a:pPr>
                <a:endParaRPr lang="en-US" sz="3200" dirty="0"/>
              </a:p>
              <a:p>
                <a:pPr>
                  <a:buClr>
                    <a:schemeClr val="tx1"/>
                  </a:buClr>
                </a:pPr>
                <a:r>
                  <a:rPr lang="en-US" sz="3200" dirty="0"/>
                  <a:t>Note that if there were no dense part, we can use fingerprinting code to attack </a:t>
                </a:r>
                <a14:m>
                  <m:oMath xmlns:m="http://schemas.openxmlformats.org/officeDocument/2006/math">
                    <m:r>
                      <a:rPr lang="en-US" sz="3200" i="1">
                        <a:solidFill>
                          <a:srgbClr val="FFC000"/>
                        </a:solidFill>
                        <a:latin typeface="Cambria Math" panose="02040503050406030204" pitchFamily="18" charset="0"/>
                      </a:rPr>
                      <m:t>𝑆</m:t>
                    </m:r>
                  </m:oMath>
                </a14:m>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r="-17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792811-EF96-8FC6-3C13-83C5FEA7BE02}"/>
                  </a:ext>
                </a:extLst>
              </p:cNvPr>
              <p:cNvSpPr txBox="1"/>
              <p:nvPr/>
            </p:nvSpPr>
            <p:spPr>
              <a:xfrm>
                <a:off x="8477054" y="2850201"/>
                <a:ext cx="2590014" cy="13695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eqArr>
                            <m:eqArrPr>
                              <m:ctrlPr>
                                <a:rPr lang="en-US" sz="3200" i="1">
                                  <a:solidFill>
                                    <a:srgbClr val="C00000"/>
                                  </a:solidFill>
                                  <a:latin typeface="Cambria Math" panose="02040503050406030204" pitchFamily="18" charset="0"/>
                                </a:rPr>
                              </m:ctrlPr>
                            </m:eqArrPr>
                            <m:e>
                              <m:eqArr>
                                <m:eqArrPr>
                                  <m:ctrlPr>
                                    <a:rPr lang="en-US" sz="3200" i="1" smtClean="0">
                                      <a:solidFill>
                                        <a:srgbClr val="FFC000"/>
                                      </a:solidFill>
                                      <a:latin typeface="Cambria Math" panose="02040503050406030204" pitchFamily="18" charset="0"/>
                                    </a:rPr>
                                  </m:ctrlPr>
                                </m:eqArrPr>
                                <m:e>
                                  <m:r>
                                    <a:rPr lang="en-US" sz="3200" i="1">
                                      <a:solidFill>
                                        <a:srgbClr val="FFC000"/>
                                      </a:solidFill>
                                      <a:latin typeface="Cambria Math" panose="02040503050406030204" pitchFamily="18" charset="0"/>
                                    </a:rPr>
                                    <m:t>0  0  0  1  0  0  0</m:t>
                                  </m:r>
                                </m:e>
                                <m:e>
                                  <m:r>
                                    <a:rPr lang="en-US" sz="3200" i="1">
                                      <a:solidFill>
                                        <a:srgbClr val="FFC000"/>
                                      </a:solidFill>
                                      <a:latin typeface="Cambria Math" panose="02040503050406030204" pitchFamily="18" charset="0"/>
                                    </a:rPr>
                                    <m:t>0  1  0  0  0  0  0</m:t>
                                  </m:r>
                                </m:e>
                              </m:eqArr>
                            </m:e>
                            <m:e>
                              <m:r>
                                <a:rPr lang="en-US" sz="3200" i="1" smtClean="0">
                                  <a:solidFill>
                                    <a:srgbClr val="00B0F0"/>
                                  </a:solidFill>
                                  <a:latin typeface="Cambria Math" panose="02040503050406030204" pitchFamily="18" charset="0"/>
                                </a:rPr>
                                <m:t>1</m:t>
                              </m:r>
                              <m:r>
                                <a:rPr lang="en-US" sz="3200" i="1">
                                  <a:solidFill>
                                    <a:srgbClr val="00B0F0"/>
                                  </a:solidFill>
                                  <a:latin typeface="Cambria Math" panose="02040503050406030204" pitchFamily="18" charset="0"/>
                                </a:rPr>
                                <m:t>  0  1  1  0  1  1</m:t>
                              </m:r>
                            </m:e>
                          </m:eqArr>
                        </m:e>
                      </m:d>
                    </m:oMath>
                  </m:oMathPara>
                </a14:m>
                <a:endParaRPr lang="en-US" sz="3200" dirty="0"/>
              </a:p>
            </p:txBody>
          </p:sp>
        </mc:Choice>
        <mc:Fallback xmlns="">
          <p:sp>
            <p:nvSpPr>
              <p:cNvPr id="5" name="TextBox 4">
                <a:extLst>
                  <a:ext uri="{FF2B5EF4-FFF2-40B4-BE49-F238E27FC236}">
                    <a16:creationId xmlns:a16="http://schemas.microsoft.com/office/drawing/2014/main" id="{4E792811-EF96-8FC6-3C13-83C5FEA7BE02}"/>
                  </a:ext>
                </a:extLst>
              </p:cNvPr>
              <p:cNvSpPr txBox="1">
                <a:spLocks noRot="1" noChangeAspect="1" noMove="1" noResize="1" noEditPoints="1" noAdjustHandles="1" noChangeArrowheads="1" noChangeShapeType="1" noTextEdit="1"/>
              </p:cNvSpPr>
              <p:nvPr/>
            </p:nvSpPr>
            <p:spPr>
              <a:xfrm>
                <a:off x="8477054" y="2850201"/>
                <a:ext cx="2590014" cy="1369542"/>
              </a:xfrm>
              <a:prstGeom prst="rect">
                <a:avLst/>
              </a:prstGeom>
              <a:blipFill>
                <a:blip r:embed="rId4"/>
                <a:stretch>
                  <a:fillRect r="-167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0A5157-4A57-6CBE-9BAD-AF793DBDA713}"/>
                  </a:ext>
                </a:extLst>
              </p:cNvPr>
              <p:cNvSpPr/>
              <p:nvPr/>
            </p:nvSpPr>
            <p:spPr>
              <a:xfrm>
                <a:off x="297723" y="4354679"/>
                <a:ext cx="11561197" cy="211744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buClr>
                    <a:schemeClr val="tx1"/>
                  </a:buClr>
                </a:pPr>
                <a:r>
                  <a:rPr lang="en-US" sz="2800" dirty="0">
                    <a:solidFill>
                      <a:schemeClr val="tx1"/>
                    </a:solidFill>
                  </a:rPr>
                  <a:t>If we subsample coordinates of a random input </a:t>
                </a:r>
                <a14:m>
                  <m:oMath xmlns:m="http://schemas.openxmlformats.org/officeDocument/2006/math">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𝑥</m:t>
                        </m:r>
                        <m:r>
                          <a:rPr lang="en-US" sz="2800" b="0" i="1" smtClean="0">
                            <a:solidFill>
                              <a:srgbClr val="C00000"/>
                            </a:solidFill>
                            <a:latin typeface="Cambria Math" panose="02040503050406030204" pitchFamily="18" charset="0"/>
                          </a:rPr>
                          <m:t>∈</m:t>
                        </m:r>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−1,1</m:t>
                            </m:r>
                          </m:e>
                        </m:d>
                      </m:e>
                      <m:sup>
                        <m:r>
                          <a:rPr lang="en-US" sz="2800" b="0" i="1" smtClean="0">
                            <a:solidFill>
                              <a:srgbClr val="C00000"/>
                            </a:solidFill>
                            <a:latin typeface="Cambria Math" panose="02040503050406030204" pitchFamily="18" charset="0"/>
                          </a:rPr>
                          <m:t>𝑛</m:t>
                        </m:r>
                      </m:sup>
                    </m:sSup>
                  </m:oMath>
                </a14:m>
                <a:r>
                  <a:rPr lang="en-US" sz="2800" dirty="0">
                    <a:solidFill>
                      <a:schemeClr val="tx1"/>
                    </a:solidFill>
                  </a:rPr>
                  <a:t> at rate </a:t>
                </a:r>
                <a14:m>
                  <m:oMath xmlns:m="http://schemas.openxmlformats.org/officeDocument/2006/math">
                    <m:f>
                      <m:fPr>
                        <m:ctrlPr>
                          <a:rPr lang="en-US" sz="2800" b="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1</m:t>
                        </m:r>
                      </m:num>
                      <m:den>
                        <m:r>
                          <a:rPr lang="en-US" sz="2800" b="0" i="1" smtClean="0">
                            <a:solidFill>
                              <a:srgbClr val="C00000"/>
                            </a:solidFill>
                            <a:latin typeface="Cambria Math" panose="02040503050406030204" pitchFamily="18" charset="0"/>
                          </a:rPr>
                          <m:t>𝑠</m:t>
                        </m:r>
                      </m:den>
                    </m:f>
                  </m:oMath>
                </a14:m>
                <a:r>
                  <a:rPr lang="en-US" sz="2800" dirty="0">
                    <a:solidFill>
                      <a:schemeClr val="tx1"/>
                    </a:solidFill>
                  </a:rPr>
                  <a:t> and repeat independently </a:t>
                </a:r>
                <a14:m>
                  <m:oMath xmlns:m="http://schemas.openxmlformats.org/officeDocument/2006/math">
                    <m:r>
                      <a:rPr lang="en-US" sz="2800" b="0" i="1" smtClean="0">
                        <a:solidFill>
                          <a:srgbClr val="C00000"/>
                        </a:solidFill>
                        <a:latin typeface="Cambria Math" panose="02040503050406030204" pitchFamily="18" charset="0"/>
                      </a:rPr>
                      <m:t>𝑠</m:t>
                    </m:r>
                    <m:func>
                      <m:funcPr>
                        <m:ctrlPr>
                          <a:rPr lang="en-US" sz="2800" b="0" i="1" smtClean="0">
                            <a:solidFill>
                              <a:srgbClr val="C00000"/>
                            </a:solidFill>
                            <a:latin typeface="Cambria Math" panose="02040503050406030204" pitchFamily="18" charset="0"/>
                          </a:rPr>
                        </m:ctrlPr>
                      </m:funcPr>
                      <m:fName>
                        <m:r>
                          <m:rPr>
                            <m:sty m:val="p"/>
                          </m:rPr>
                          <a:rPr lang="en-US" sz="2800" b="0" i="0" smtClean="0">
                            <a:solidFill>
                              <a:srgbClr val="C00000"/>
                            </a:solidFill>
                            <a:latin typeface="Cambria Math" panose="02040503050406030204" pitchFamily="18" charset="0"/>
                          </a:rPr>
                          <m:t>log</m:t>
                        </m:r>
                      </m:fName>
                      <m:e>
                        <m:r>
                          <a:rPr lang="en-US" sz="2800" b="0" i="1" smtClean="0">
                            <a:solidFill>
                              <a:srgbClr val="C00000"/>
                            </a:solidFill>
                            <a:latin typeface="Cambria Math" panose="02040503050406030204" pitchFamily="18" charset="0"/>
                          </a:rPr>
                          <m:t>𝑛</m:t>
                        </m:r>
                      </m:e>
                    </m:func>
                  </m:oMath>
                </a14:m>
                <a:r>
                  <a:rPr lang="en-US" sz="2800" dirty="0">
                    <a:solidFill>
                      <a:schemeClr val="tx1"/>
                    </a:solidFill>
                  </a:rPr>
                  <a:t> times, obtaining sketches </a:t>
                </a:r>
                <a14:m>
                  <m:oMath xmlns:m="http://schemas.openxmlformats.org/officeDocument/2006/math">
                    <m:r>
                      <a:rPr lang="en-US" sz="2800" b="0" i="1" smtClean="0">
                        <a:solidFill>
                          <a:srgbClr val="C00000"/>
                        </a:solidFill>
                        <a:latin typeface="Cambria Math" panose="02040503050406030204" pitchFamily="18" charset="0"/>
                      </a:rPr>
                      <m:t>𝐴</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𝑥</m:t>
                        </m:r>
                      </m:e>
                      <m:sup>
                        <m:r>
                          <a:rPr lang="en-US" sz="2800" b="0" i="1" smtClean="0">
                            <a:solidFill>
                              <a:srgbClr val="C00000"/>
                            </a:solidFill>
                            <a:latin typeface="Cambria Math" panose="02040503050406030204" pitchFamily="18" charset="0"/>
                          </a:rPr>
                          <m:t>1</m:t>
                        </m:r>
                      </m:sup>
                    </m:sSup>
                    <m:r>
                      <a:rPr lang="en-US" sz="2800" b="0" i="1" smtClean="0">
                        <a:solidFill>
                          <a:srgbClr val="C00000"/>
                        </a:solidFill>
                        <a:latin typeface="Cambria Math" panose="02040503050406030204" pitchFamily="18" charset="0"/>
                      </a:rPr>
                      <m:t>,…, </m:t>
                    </m:r>
                    <m:r>
                      <a:rPr lang="en-US" sz="2800" b="0" i="1" smtClean="0">
                        <a:solidFill>
                          <a:srgbClr val="C00000"/>
                        </a:solidFill>
                        <a:latin typeface="Cambria Math" panose="02040503050406030204" pitchFamily="18" charset="0"/>
                      </a:rPr>
                      <m:t>𝐴</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𝑥</m:t>
                        </m:r>
                      </m:e>
                      <m:sup>
                        <m:r>
                          <a:rPr lang="en-US" sz="2800" b="0" i="1" smtClean="0">
                            <a:solidFill>
                              <a:srgbClr val="C00000"/>
                            </a:solidFill>
                            <a:latin typeface="Cambria Math" panose="02040503050406030204" pitchFamily="18" charset="0"/>
                          </a:rPr>
                          <m:t>𝑠</m:t>
                        </m:r>
                        <m:func>
                          <m:funcPr>
                            <m:ctrlPr>
                              <a:rPr lang="en-US" sz="2800" b="0" i="1" smtClean="0">
                                <a:solidFill>
                                  <a:srgbClr val="C00000"/>
                                </a:solidFill>
                                <a:latin typeface="Cambria Math" panose="02040503050406030204" pitchFamily="18" charset="0"/>
                              </a:rPr>
                            </m:ctrlPr>
                          </m:funcPr>
                          <m:fName>
                            <m:r>
                              <m:rPr>
                                <m:sty m:val="p"/>
                              </m:rPr>
                              <a:rPr lang="en-US" sz="2800" b="0" i="0" smtClean="0">
                                <a:solidFill>
                                  <a:srgbClr val="C00000"/>
                                </a:solidFill>
                                <a:latin typeface="Cambria Math" panose="02040503050406030204" pitchFamily="18" charset="0"/>
                              </a:rPr>
                              <m:t>log</m:t>
                            </m:r>
                          </m:fName>
                          <m:e>
                            <m:r>
                              <a:rPr lang="en-US" sz="2800" b="0" i="1" smtClean="0">
                                <a:solidFill>
                                  <a:srgbClr val="C00000"/>
                                </a:solidFill>
                                <a:latin typeface="Cambria Math" panose="02040503050406030204" pitchFamily="18" charset="0"/>
                              </a:rPr>
                              <m:t>𝑛</m:t>
                            </m:r>
                          </m:e>
                        </m:func>
                      </m:sup>
                    </m:sSup>
                  </m:oMath>
                </a14:m>
                <a:r>
                  <a:rPr lang="en-US" sz="2800" dirty="0">
                    <a:solidFill>
                      <a:schemeClr val="tx1"/>
                    </a:solidFill>
                  </a:rPr>
                  <a:t>, we can recover any significant coordinate by looking at fractional parts of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𝐿</m:t>
                        </m:r>
                      </m:e>
                      <m:sub>
                        <m:r>
                          <a:rPr lang="en-US" sz="2800" b="0" i="1" smtClean="0">
                            <a:solidFill>
                              <a:srgbClr val="C00000"/>
                            </a:solidFill>
                            <a:latin typeface="Cambria Math" panose="02040503050406030204" pitchFamily="18" charset="0"/>
                          </a:rPr>
                          <m:t>2</m:t>
                        </m:r>
                      </m:sub>
                    </m:sSub>
                  </m:oMath>
                </a14:m>
                <a:r>
                  <a:rPr lang="en-US" sz="2800" dirty="0">
                    <a:solidFill>
                      <a:schemeClr val="tx1"/>
                    </a:solidFill>
                  </a:rPr>
                  <a:t> norm. But </a:t>
                </a:r>
                <a14:m>
                  <m:oMath xmlns:m="http://schemas.openxmlformats.org/officeDocument/2006/math">
                    <m:r>
                      <a:rPr lang="en-US" sz="2800" b="0" i="1" smtClean="0">
                        <a:solidFill>
                          <a:srgbClr val="C00000"/>
                        </a:solidFill>
                        <a:latin typeface="Cambria Math" panose="02040503050406030204" pitchFamily="18" charset="0"/>
                      </a:rPr>
                      <m:t>𝑂</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𝑟𝑠</m:t>
                        </m:r>
                        <m:func>
                          <m:funcPr>
                            <m:ctrlPr>
                              <a:rPr lang="en-US" sz="2800" b="0" i="1" smtClean="0">
                                <a:solidFill>
                                  <a:srgbClr val="C00000"/>
                                </a:solidFill>
                                <a:latin typeface="Cambria Math" panose="02040503050406030204" pitchFamily="18" charset="0"/>
                              </a:rPr>
                            </m:ctrlPr>
                          </m:funcPr>
                          <m:fName>
                            <m:r>
                              <m:rPr>
                                <m:sty m:val="p"/>
                              </m:rPr>
                              <a:rPr lang="en-US" sz="2800" b="0" i="0" smtClean="0">
                                <a:solidFill>
                                  <a:srgbClr val="C00000"/>
                                </a:solidFill>
                                <a:latin typeface="Cambria Math" panose="02040503050406030204" pitchFamily="18" charset="0"/>
                              </a:rPr>
                              <m:t>log</m:t>
                            </m:r>
                          </m:fName>
                          <m:e>
                            <m:r>
                              <a:rPr lang="en-US" sz="2800" b="0" i="1" smtClean="0">
                                <a:solidFill>
                                  <a:srgbClr val="C00000"/>
                                </a:solidFill>
                                <a:latin typeface="Cambria Math" panose="02040503050406030204" pitchFamily="18" charset="0"/>
                              </a:rPr>
                              <m:t>𝑛</m:t>
                            </m:r>
                          </m:e>
                        </m:func>
                      </m:e>
                    </m:d>
                  </m:oMath>
                </a14:m>
                <a:r>
                  <a:rPr lang="en-US" sz="2800" dirty="0">
                    <a:solidFill>
                      <a:schemeClr val="tx1"/>
                    </a:solidFill>
                  </a:rPr>
                  <a:t> bits of information in </a:t>
                </a:r>
                <a14:m>
                  <m:oMath xmlns:m="http://schemas.openxmlformats.org/officeDocument/2006/math">
                    <m:r>
                      <a:rPr lang="en-US" sz="2800" b="0" i="1" smtClean="0">
                        <a:solidFill>
                          <a:srgbClr val="C00000"/>
                        </a:solidFill>
                        <a:latin typeface="Cambria Math" panose="02040503050406030204" pitchFamily="18" charset="0"/>
                      </a:rPr>
                      <m:t>𝐴</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𝑥</m:t>
                        </m:r>
                      </m:e>
                      <m:sup>
                        <m:r>
                          <a:rPr lang="en-US" sz="2800" b="0" i="1" smtClean="0">
                            <a:solidFill>
                              <a:srgbClr val="C00000"/>
                            </a:solidFill>
                            <a:latin typeface="Cambria Math" panose="02040503050406030204" pitchFamily="18" charset="0"/>
                          </a:rPr>
                          <m:t>1</m:t>
                        </m:r>
                      </m:sup>
                    </m:sSup>
                    <m:r>
                      <a:rPr lang="en-US" sz="2800" b="0" i="1" smtClean="0">
                        <a:solidFill>
                          <a:srgbClr val="C00000"/>
                        </a:solidFill>
                        <a:latin typeface="Cambria Math" panose="02040503050406030204" pitchFamily="18" charset="0"/>
                      </a:rPr>
                      <m:t>,…, </m:t>
                    </m:r>
                    <m:r>
                      <a:rPr lang="en-US" sz="2800" b="0" i="1" smtClean="0">
                        <a:solidFill>
                          <a:srgbClr val="C00000"/>
                        </a:solidFill>
                        <a:latin typeface="Cambria Math" panose="02040503050406030204" pitchFamily="18" charset="0"/>
                      </a:rPr>
                      <m:t>𝐴</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𝑥</m:t>
                        </m:r>
                      </m:e>
                      <m:sup>
                        <m:r>
                          <a:rPr lang="en-US" sz="2800" b="0" i="1" smtClean="0">
                            <a:solidFill>
                              <a:srgbClr val="C00000"/>
                            </a:solidFill>
                            <a:latin typeface="Cambria Math" panose="02040503050406030204" pitchFamily="18" charset="0"/>
                          </a:rPr>
                          <m:t>𝑠</m:t>
                        </m:r>
                        <m:func>
                          <m:funcPr>
                            <m:ctrlPr>
                              <a:rPr lang="en-US" sz="2800" b="0" i="1" smtClean="0">
                                <a:solidFill>
                                  <a:srgbClr val="C00000"/>
                                </a:solidFill>
                                <a:latin typeface="Cambria Math" panose="02040503050406030204" pitchFamily="18" charset="0"/>
                              </a:rPr>
                            </m:ctrlPr>
                          </m:funcPr>
                          <m:fName>
                            <m:r>
                              <m:rPr>
                                <m:sty m:val="p"/>
                              </m:rPr>
                              <a:rPr lang="en-US" sz="2800" b="0" i="0" smtClean="0">
                                <a:solidFill>
                                  <a:srgbClr val="C00000"/>
                                </a:solidFill>
                                <a:latin typeface="Cambria Math" panose="02040503050406030204" pitchFamily="18" charset="0"/>
                              </a:rPr>
                              <m:t>log</m:t>
                            </m:r>
                          </m:fName>
                          <m:e>
                            <m:r>
                              <a:rPr lang="en-US" sz="2800" b="0" i="1" smtClean="0">
                                <a:solidFill>
                                  <a:srgbClr val="C00000"/>
                                </a:solidFill>
                                <a:latin typeface="Cambria Math" panose="02040503050406030204" pitchFamily="18" charset="0"/>
                              </a:rPr>
                              <m:t>𝑛</m:t>
                            </m:r>
                          </m:e>
                        </m:func>
                      </m:sup>
                    </m:sSup>
                  </m:oMath>
                </a14:m>
                <a:endParaRPr lang="en-US" sz="2800" dirty="0">
                  <a:solidFill>
                    <a:schemeClr val="tx1"/>
                  </a:solidFill>
                </a:endParaRPr>
              </a:p>
            </p:txBody>
          </p:sp>
        </mc:Choice>
        <mc:Fallback xmlns="">
          <p:sp>
            <p:nvSpPr>
              <p:cNvPr id="4" name="Rectangle 3">
                <a:extLst>
                  <a:ext uri="{FF2B5EF4-FFF2-40B4-BE49-F238E27FC236}">
                    <a16:creationId xmlns:a16="http://schemas.microsoft.com/office/drawing/2014/main" id="{F50A5157-4A57-6CBE-9BAD-AF793DBDA713}"/>
                  </a:ext>
                </a:extLst>
              </p:cNvPr>
              <p:cNvSpPr>
                <a:spLocks noRot="1" noChangeAspect="1" noMove="1" noResize="1" noEditPoints="1" noAdjustHandles="1" noChangeArrowheads="1" noChangeShapeType="1" noTextEdit="1"/>
              </p:cNvSpPr>
              <p:nvPr/>
            </p:nvSpPr>
            <p:spPr>
              <a:xfrm>
                <a:off x="297723" y="4354679"/>
                <a:ext cx="11561197" cy="2117447"/>
              </a:xfrm>
              <a:prstGeom prst="rect">
                <a:avLst/>
              </a:prstGeom>
              <a:blipFill>
                <a:blip r:embed="rId5"/>
                <a:stretch>
                  <a:fillRect b="-5714"/>
                </a:stretch>
              </a:blipFill>
            </p:spPr>
            <p:txBody>
              <a:bodyPr/>
              <a:lstStyle/>
              <a:p>
                <a:r>
                  <a:rPr lang="en-US">
                    <a:noFill/>
                  </a:rPr>
                  <a:t> </a:t>
                </a:r>
              </a:p>
            </p:txBody>
          </p:sp>
        </mc:Fallback>
      </mc:AlternateContent>
    </p:spTree>
    <p:extLst>
      <p:ext uri="{BB962C8B-B14F-4D97-AF65-F5344CB8AC3E}">
        <p14:creationId xmlns:p14="http://schemas.microsoft.com/office/powerpoint/2010/main" val="25988423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Overall Attack</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3496559" y="1921453"/>
                <a:ext cx="5647441" cy="3970299"/>
              </a:xfrm>
              <a:ln w="38100">
                <a:solidFill>
                  <a:srgbClr val="C00000"/>
                </a:solidFill>
              </a:ln>
            </p:spPr>
            <p:txBody>
              <a:bodyPr>
                <a:noAutofit/>
              </a:bodyPr>
              <a:lstStyle/>
              <a:p>
                <a:pPr marL="514350" indent="-514350">
                  <a:buClr>
                    <a:schemeClr val="tx1"/>
                  </a:buClr>
                  <a:buFont typeface="+mj-lt"/>
                  <a:buAutoNum type="arabicPeriod"/>
                </a:pPr>
                <a:r>
                  <a:rPr lang="en-US" sz="3600" dirty="0"/>
                  <a:t>Pre-process the matrix </a:t>
                </a:r>
                <a14:m>
                  <m:oMath xmlns:m="http://schemas.openxmlformats.org/officeDocument/2006/math">
                    <m:r>
                      <a:rPr lang="en-US" sz="3600" i="1">
                        <a:solidFill>
                          <a:srgbClr val="C00000"/>
                        </a:solidFill>
                        <a:latin typeface="Cambria Math" panose="02040503050406030204" pitchFamily="18" charset="0"/>
                      </a:rPr>
                      <m:t>𝐴</m:t>
                    </m:r>
                  </m:oMath>
                </a14:m>
                <a:r>
                  <a:rPr lang="en-US" sz="3600" dirty="0"/>
                  <a:t> into a matrix </a:t>
                </a:r>
                <a14:m>
                  <m:oMath xmlns:m="http://schemas.openxmlformats.org/officeDocument/2006/math">
                    <m:r>
                      <a:rPr lang="en-US" sz="3600" i="1">
                        <a:solidFill>
                          <a:srgbClr val="C00000"/>
                        </a:solidFill>
                        <a:latin typeface="Cambria Math" panose="02040503050406030204" pitchFamily="18" charset="0"/>
                      </a:rPr>
                      <m:t>𝐴</m:t>
                    </m:r>
                    <m:r>
                      <a:rPr lang="en-US" sz="3600" b="0" i="1" smtClean="0">
                        <a:solidFill>
                          <a:srgbClr val="C00000"/>
                        </a:solidFill>
                        <a:latin typeface="Cambria Math" panose="02040503050406030204" pitchFamily="18" charset="0"/>
                      </a:rPr>
                      <m:t>′</m:t>
                    </m:r>
                  </m:oMath>
                </a14:m>
                <a:r>
                  <a:rPr lang="en-US" sz="3600" dirty="0"/>
                  <a:t> that is a combination of a sparse part </a:t>
                </a:r>
                <a14:m>
                  <m:oMath xmlns:m="http://schemas.openxmlformats.org/officeDocument/2006/math">
                    <m:r>
                      <a:rPr lang="en-US" sz="3600" i="1">
                        <a:solidFill>
                          <a:srgbClr val="FFC000"/>
                        </a:solidFill>
                        <a:latin typeface="Cambria Math" panose="02040503050406030204" pitchFamily="18" charset="0"/>
                      </a:rPr>
                      <m:t>𝑆</m:t>
                    </m:r>
                  </m:oMath>
                </a14:m>
                <a:r>
                  <a:rPr lang="en-US" sz="3600" dirty="0"/>
                  <a:t> and a dense part </a:t>
                </a:r>
                <a14:m>
                  <m:oMath xmlns:m="http://schemas.openxmlformats.org/officeDocument/2006/math">
                    <m:r>
                      <a:rPr lang="en-US" sz="3600" i="1">
                        <a:solidFill>
                          <a:srgbClr val="00B0F0"/>
                        </a:solidFill>
                        <a:latin typeface="Cambria Math" panose="02040503050406030204" pitchFamily="18" charset="0"/>
                      </a:rPr>
                      <m:t>𝐷</m:t>
                    </m:r>
                  </m:oMath>
                </a14:m>
                <a:endParaRPr lang="en-US" sz="3600" dirty="0"/>
              </a:p>
              <a:p>
                <a:pPr marL="514350" indent="-514350">
                  <a:buClr>
                    <a:schemeClr val="tx1"/>
                  </a:buClr>
                  <a:buFont typeface="+mj-lt"/>
                  <a:buAutoNum type="arabicPeriod"/>
                </a:pPr>
                <a:r>
                  <a:rPr lang="en-US" sz="3600" dirty="0"/>
                  <a:t>Attack sparse part </a:t>
                </a:r>
                <a14:m>
                  <m:oMath xmlns:m="http://schemas.openxmlformats.org/officeDocument/2006/math">
                    <m:r>
                      <a:rPr lang="en-US" sz="3600" i="1">
                        <a:solidFill>
                          <a:srgbClr val="FFC000"/>
                        </a:solidFill>
                        <a:latin typeface="Cambria Math" panose="02040503050406030204" pitchFamily="18" charset="0"/>
                      </a:rPr>
                      <m:t>𝑆</m:t>
                    </m:r>
                  </m:oMath>
                </a14:m>
                <a:r>
                  <a:rPr lang="en-US" sz="3600" dirty="0"/>
                  <a:t> using fingerprinting code</a:t>
                </a:r>
              </a:p>
              <a:p>
                <a:pPr marL="514350" indent="-514350">
                  <a:buClr>
                    <a:schemeClr val="tx1"/>
                  </a:buClr>
                  <a:buFont typeface="+mj-lt"/>
                  <a:buAutoNum type="arabicPeriod"/>
                </a:pPr>
                <a:r>
                  <a:rPr lang="en-US" sz="3600" dirty="0"/>
                  <a:t>Attack dense part </a:t>
                </a:r>
                <a14:m>
                  <m:oMath xmlns:m="http://schemas.openxmlformats.org/officeDocument/2006/math">
                    <m:r>
                      <a:rPr lang="en-US" sz="3600" i="1">
                        <a:solidFill>
                          <a:srgbClr val="00B0F0"/>
                        </a:solidFill>
                        <a:latin typeface="Cambria Math" panose="02040503050406030204" pitchFamily="18" charset="0"/>
                      </a:rPr>
                      <m:t>𝐷</m:t>
                    </m:r>
                  </m:oMath>
                </a14:m>
                <a:endParaRPr lang="en-US" sz="36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3496559" y="1921453"/>
                <a:ext cx="5647441" cy="3970299"/>
              </a:xfrm>
              <a:blipFill>
                <a:blip r:embed="rId3"/>
                <a:stretch>
                  <a:fillRect l="-3004" t="-3501" r="-1609" b="-1370"/>
                </a:stretch>
              </a:blipFill>
              <a:ln w="38100">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444861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1126" y="365125"/>
            <a:ext cx="3642674" cy="1325563"/>
          </a:xfrm>
        </p:spPr>
        <p:txBody>
          <a:bodyPr/>
          <a:lstStyle/>
          <a:p>
            <a:r>
              <a:rPr lang="en-US" dirty="0">
                <a:solidFill>
                  <a:srgbClr val="C00000"/>
                </a:solidFill>
              </a:rPr>
              <a:t>Questions?</a:t>
            </a:r>
          </a:p>
        </p:txBody>
      </p:sp>
      <p:pic>
        <p:nvPicPr>
          <p:cNvPr id="6" name="Content Placeholder 5" descr="conan.jpg"/>
          <p:cNvPicPr>
            <a:picLocks noGrp="1" noChangeAspect="1"/>
          </p:cNvPicPr>
          <p:nvPr>
            <p:ph idx="1"/>
          </p:nvPr>
        </p:nvPicPr>
        <p:blipFill>
          <a:blip r:embed="rId2" cstate="print"/>
          <a:stretch>
            <a:fillRect/>
          </a:stretch>
        </p:blipFill>
        <p:spPr>
          <a:xfrm>
            <a:off x="7752761" y="1825625"/>
            <a:ext cx="2502210" cy="2150659"/>
          </a:xfrm>
        </p:spPr>
      </p:pic>
      <p:sp>
        <p:nvSpPr>
          <p:cNvPr id="7" name="Title 1">
            <a:extLst>
              <a:ext uri="{FF2B5EF4-FFF2-40B4-BE49-F238E27FC236}">
                <a16:creationId xmlns:a16="http://schemas.microsoft.com/office/drawing/2014/main" id="{70B03FB5-EC2A-4E69-8171-BD44A3FEBFCA}"/>
              </a:ext>
            </a:extLst>
          </p:cNvPr>
          <p:cNvSpPr txBox="1">
            <a:spLocks/>
          </p:cNvSpPr>
          <p:nvPr/>
        </p:nvSpPr>
        <p:spPr>
          <a:xfrm>
            <a:off x="838200" y="365125"/>
            <a:ext cx="39317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C00000"/>
                </a:solidFill>
              </a:rPr>
              <a:t>Upcoming</a:t>
            </a:r>
          </a:p>
        </p:txBody>
      </p:sp>
      <p:cxnSp>
        <p:nvCxnSpPr>
          <p:cNvPr id="4" name="Straight Connector 3">
            <a:extLst>
              <a:ext uri="{FF2B5EF4-FFF2-40B4-BE49-F238E27FC236}">
                <a16:creationId xmlns:a16="http://schemas.microsoft.com/office/drawing/2014/main" id="{60C584AE-C04C-4EC9-8B62-B1CC3A1D9C20}"/>
              </a:ext>
            </a:extLst>
          </p:cNvPr>
          <p:cNvCxnSpPr>
            <a:cxnSpLocks/>
          </p:cNvCxnSpPr>
          <p:nvPr/>
        </p:nvCxnSpPr>
        <p:spPr>
          <a:xfrm>
            <a:off x="6138420" y="307468"/>
            <a:ext cx="0" cy="624306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27D32BCC-9E94-4BED-A0AA-3B7239E70958}"/>
              </a:ext>
            </a:extLst>
          </p:cNvPr>
          <p:cNvSpPr txBox="1">
            <a:spLocks/>
          </p:cNvSpPr>
          <p:nvPr/>
        </p:nvSpPr>
        <p:spPr>
          <a:xfrm>
            <a:off x="304800" y="1690688"/>
            <a:ext cx="5611906" cy="4509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Char char="§"/>
            </a:pPr>
            <a:r>
              <a:rPr lang="en-US" sz="3200" dirty="0"/>
              <a:t>Attack on dense part</a:t>
            </a:r>
          </a:p>
        </p:txBody>
      </p:sp>
    </p:spTree>
    <p:extLst>
      <p:ext uri="{BB962C8B-B14F-4D97-AF65-F5344CB8AC3E}">
        <p14:creationId xmlns:p14="http://schemas.microsoft.com/office/powerpoint/2010/main" val="3347811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Attacking the Dense Part</a:t>
            </a:r>
            <a:endParaRPr lang="en-US"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764EADF2-F861-034C-689E-9329F71727A7}"/>
                  </a:ext>
                </a:extLst>
              </p:cNvPr>
              <p:cNvSpPr>
                <a:spLocks noGrp="1"/>
              </p:cNvSpPr>
              <p:nvPr>
                <p:ph idx="1"/>
              </p:nvPr>
            </p:nvSpPr>
            <p:spPr>
              <a:xfrm>
                <a:off x="838200" y="1574276"/>
                <a:ext cx="11020720" cy="5039587"/>
              </a:xfrm>
            </p:spPr>
            <p:txBody>
              <a:bodyPr>
                <a:normAutofit/>
              </a:bodyPr>
              <a:lstStyle/>
              <a:p>
                <a:pPr>
                  <a:buClr>
                    <a:schemeClr val="tx1"/>
                  </a:buClr>
                </a:pPr>
                <a:r>
                  <a:rPr lang="en-US" sz="3200" dirty="0"/>
                  <a:t>Design a family of distributions </a:t>
                </a:r>
                <a14:m>
                  <m:oMath xmlns:m="http://schemas.openxmlformats.org/officeDocument/2006/math">
                    <m:r>
                      <a:rPr lang="en-US" sz="3200" b="0" i="1" smtClean="0">
                        <a:solidFill>
                          <a:srgbClr val="C00000"/>
                        </a:solidFill>
                        <a:latin typeface="Cambria Math" panose="02040503050406030204" pitchFamily="18" charset="0"/>
                      </a:rPr>
                      <m:t>𝒟</m:t>
                    </m:r>
                  </m:oMath>
                </a14:m>
                <a:r>
                  <a:rPr lang="en-US" sz="3200" dirty="0"/>
                  <a:t> over </a:t>
                </a:r>
                <a14:m>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𝑅</m:t>
                        </m:r>
                        <m:r>
                          <a:rPr lang="en-US" sz="3200" b="0" i="1" smtClean="0">
                            <a:solidFill>
                              <a:srgbClr val="C00000"/>
                            </a:solidFill>
                            <a:latin typeface="Cambria Math" panose="02040503050406030204" pitchFamily="18" charset="0"/>
                          </a:rPr>
                          <m:t>,…,−1,0,1,…,</m:t>
                        </m:r>
                        <m:r>
                          <a:rPr lang="en-US" sz="3200" b="0" i="1" smtClean="0">
                            <a:solidFill>
                              <a:srgbClr val="C00000"/>
                            </a:solidFill>
                            <a:latin typeface="Cambria Math" panose="02040503050406030204" pitchFamily="18" charset="0"/>
                          </a:rPr>
                          <m:t>𝑅</m:t>
                        </m:r>
                      </m:e>
                    </m:d>
                  </m:oMath>
                </a14:m>
                <a:r>
                  <a:rPr lang="en-US" sz="3200" dirty="0"/>
                  <a:t> with </a:t>
                </a:r>
                <a14:m>
                  <m:oMath xmlns:m="http://schemas.openxmlformats.org/officeDocument/2006/math">
                    <m:r>
                      <a:rPr lang="en-US" sz="3200" b="0" i="1" smtClean="0">
                        <a:solidFill>
                          <a:srgbClr val="C00000"/>
                        </a:solidFill>
                        <a:latin typeface="Cambria Math" panose="02040503050406030204" pitchFamily="18" charset="0"/>
                      </a:rPr>
                      <m:t>𝑅</m:t>
                    </m:r>
                    <m:r>
                      <a:rPr lang="en-US" sz="3200" b="0" i="1"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poly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𝑟</m:t>
                    </m:r>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𝑠</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e>
                    </m:func>
                  </m:oMath>
                </a14:m>
                <a:r>
                  <a:rPr lang="en-US" sz="3200" dirty="0"/>
                  <a:t> such that:</a:t>
                </a:r>
              </a:p>
              <a:p>
                <a:pPr lvl="1">
                  <a:buClr>
                    <a:schemeClr val="tx1"/>
                  </a:buClr>
                </a:pPr>
                <a:r>
                  <a:rPr lang="en-US" sz="3200" dirty="0"/>
                  <a:t>For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𝒟</m:t>
                    </m:r>
                  </m:oMath>
                </a14:m>
                <a:r>
                  <a:rPr lang="en-US" sz="3200" dirty="0"/>
                  <a:t> with </a:t>
                </a:r>
                <a14:m>
                  <m:oMath xmlns:m="http://schemas.openxmlformats.org/officeDocument/2006/math">
                    <m:r>
                      <a:rPr lang="en-US" sz="3200" b="0" i="1" smtClean="0">
                        <a:solidFill>
                          <a:srgbClr val="C00000"/>
                        </a:solidFill>
                        <a:latin typeface="Cambria Math" panose="02040503050406030204" pitchFamily="18" charset="0"/>
                      </a:rPr>
                      <m:t>𝑝</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𝛼</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𝛽</m:t>
                        </m:r>
                      </m:e>
                    </m:d>
                  </m:oMath>
                </a14:m>
                <a:r>
                  <a:rPr lang="en-US" sz="3200" dirty="0"/>
                  <a:t>, we have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lim>
                        </m:limLow>
                      </m:fName>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=0</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𝑝</m:t>
                        </m:r>
                      </m:e>
                    </m:func>
                  </m:oMath>
                </a14:m>
                <a:endParaRPr lang="en-US" sz="3200" dirty="0"/>
              </a:p>
              <a:p>
                <a:pPr lvl="1">
                  <a:buClr>
                    <a:schemeClr val="tx1"/>
                  </a:buClr>
                </a:pPr>
                <a:r>
                  <a:rPr lang="en-US" sz="3200" dirty="0"/>
                  <a:t>For any </a:t>
                </a:r>
                <a14:m>
                  <m:oMath xmlns:m="http://schemas.openxmlformats.org/officeDocument/2006/math">
                    <m:r>
                      <a:rPr lang="en-US" sz="3200" b="0" i="1" smtClean="0">
                        <a:solidFill>
                          <a:srgbClr val="C00000"/>
                        </a:solidFill>
                        <a:latin typeface="Cambria Math" panose="02040503050406030204" pitchFamily="18" charset="0"/>
                      </a:rPr>
                      <m:t>𝑞</m:t>
                    </m:r>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𝑝</m:t>
                    </m:r>
                    <m:r>
                      <a:rPr lang="en-US" sz="3200" b="0" i="1" smtClean="0">
                        <a:solidFill>
                          <a:srgbClr val="C00000"/>
                        </a:solidFill>
                        <a:latin typeface="Cambria Math" panose="02040503050406030204" pitchFamily="18" charset="0"/>
                      </a:rPr>
                      <m:t>∈</m:t>
                    </m:r>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𝛼</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𝛽</m:t>
                        </m:r>
                      </m:e>
                    </m:d>
                    <m:r>
                      <m:rPr>
                        <m:nor/>
                      </m:rPr>
                      <a:rPr lang="en-US" sz="3200" dirty="0"/>
                      <m:t>,</m:t>
                    </m:r>
                  </m:oMath>
                </a14:m>
                <a:r>
                  <a:rPr lang="en-US" sz="3200" dirty="0"/>
                  <a:t> the total variation distance between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i="1">
                            <a:solidFill>
                              <a:srgbClr val="C00000"/>
                            </a:solidFill>
                            <a:latin typeface="Cambria Math" panose="02040503050406030204" pitchFamily="18" charset="0"/>
                          </a:rPr>
                          <m:t>𝑝</m:t>
                        </m:r>
                      </m:sub>
                    </m:sSub>
                  </m:oMath>
                </a14:m>
                <a:r>
                  <a:rPr lang="en-US" sz="3200" dirty="0"/>
                  <a:t> and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i="1">
                            <a:solidFill>
                              <a:srgbClr val="C00000"/>
                            </a:solidFill>
                            <a:latin typeface="Cambria Math" panose="02040503050406030204" pitchFamily="18" charset="0"/>
                          </a:rPr>
                          <m:t>𝑞</m:t>
                        </m:r>
                      </m:sub>
                    </m:sSub>
                  </m:oMath>
                </a14:m>
                <a:r>
                  <a:rPr lang="en-US" sz="3200" dirty="0"/>
                  <a:t> is small, i.e.,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0" smtClean="0">
                            <a:solidFill>
                              <a:srgbClr val="C00000"/>
                            </a:solidFill>
                            <a:latin typeface="Cambria Math" panose="02040503050406030204" pitchFamily="18" charset="0"/>
                          </a:rPr>
                          <m:t>1</m:t>
                        </m:r>
                      </m:num>
                      <m:den>
                        <m:r>
                          <m:rPr>
                            <m:sty m:val="p"/>
                          </m:rPr>
                          <a:rPr lang="en-US" sz="3200">
                            <a:solidFill>
                              <a:srgbClr val="C00000"/>
                            </a:solidFill>
                            <a:latin typeface="Cambria Math" panose="02040503050406030204" pitchFamily="18" charset="0"/>
                          </a:rPr>
                          <m:t>poly</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r>
                          <a:rPr lang="en-US" sz="3200" i="1">
                            <a:solidFill>
                              <a:srgbClr val="C00000"/>
                            </a:solidFill>
                            <a:latin typeface="Cambria Math" panose="02040503050406030204" pitchFamily="18" charset="0"/>
                          </a:rPr>
                          <m:t>)</m:t>
                        </m:r>
                      </m:den>
                    </m:f>
                  </m:oMath>
                </a14:m>
                <a:endParaRPr lang="en-US" sz="3200" dirty="0"/>
              </a:p>
              <a:p>
                <a:pPr lvl="1">
                  <a:buClr>
                    <a:schemeClr val="tx1"/>
                  </a:buClr>
                </a:pPr>
                <a:endParaRPr lang="en-US" sz="3200" dirty="0"/>
              </a:p>
              <a:p>
                <a:pPr>
                  <a:buClr>
                    <a:schemeClr val="tx1"/>
                  </a:buClr>
                </a:pPr>
                <a:r>
                  <a:rPr lang="en-US" sz="3600" dirty="0"/>
                  <a:t>We show these are the only distributions needed for the fingerprinting code – </a:t>
                </a:r>
                <a:r>
                  <a:rPr lang="en-US" sz="3600" dirty="0">
                    <a:solidFill>
                      <a:srgbClr val="C00000"/>
                    </a:solidFill>
                  </a:rPr>
                  <a:t>dense part does not help for these!</a:t>
                </a:r>
              </a:p>
            </p:txBody>
          </p:sp>
        </mc:Choice>
        <mc:Fallback>
          <p:sp>
            <p:nvSpPr>
              <p:cNvPr id="7" name="Content Placeholder 2">
                <a:extLst>
                  <a:ext uri="{FF2B5EF4-FFF2-40B4-BE49-F238E27FC236}">
                    <a16:creationId xmlns:a16="http://schemas.microsoft.com/office/drawing/2014/main" id="{764EADF2-F861-034C-689E-9329F71727A7}"/>
                  </a:ext>
                </a:extLst>
              </p:cNvPr>
              <p:cNvSpPr>
                <a:spLocks noGrp="1" noRot="1" noChangeAspect="1" noMove="1" noResize="1" noEditPoints="1" noAdjustHandles="1" noChangeArrowheads="1" noChangeShapeType="1" noTextEdit="1"/>
              </p:cNvSpPr>
              <p:nvPr>
                <p:ph idx="1"/>
              </p:nvPr>
            </p:nvSpPr>
            <p:spPr>
              <a:xfrm>
                <a:off x="838200" y="1574276"/>
                <a:ext cx="11020720" cy="5039587"/>
              </a:xfrm>
              <a:blipFill>
                <a:blip r:embed="rId3"/>
                <a:stretch>
                  <a:fillRect l="-1550" t="-2418" r="-1217"/>
                </a:stretch>
              </a:blipFill>
            </p:spPr>
            <p:txBody>
              <a:bodyPr/>
              <a:lstStyle/>
              <a:p>
                <a:r>
                  <a:rPr lang="en-US">
                    <a:noFill/>
                  </a:rPr>
                  <a:t> </a:t>
                </a:r>
              </a:p>
            </p:txBody>
          </p:sp>
        </mc:Fallback>
      </mc:AlternateContent>
    </p:spTree>
    <p:extLst>
      <p:ext uri="{BB962C8B-B14F-4D97-AF65-F5344CB8AC3E}">
        <p14:creationId xmlns:p14="http://schemas.microsoft.com/office/powerpoint/2010/main" val="115959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Attacking the Dense Part</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574276"/>
                <a:ext cx="11020720" cy="5039587"/>
              </a:xfrm>
            </p:spPr>
            <p:txBody>
              <a:bodyPr>
                <a:normAutofit/>
              </a:bodyPr>
              <a:lstStyle/>
              <a:p>
                <a:pPr>
                  <a:buClr>
                    <a:schemeClr val="tx1"/>
                  </a:buClr>
                </a:pPr>
                <a:r>
                  <a:rPr lang="en-US" sz="3200" dirty="0"/>
                  <a:t>Design a family of distributions </a:t>
                </a:r>
                <a14:m>
                  <m:oMath xmlns:m="http://schemas.openxmlformats.org/officeDocument/2006/math">
                    <m:r>
                      <a:rPr lang="en-US" sz="3200" i="1">
                        <a:solidFill>
                          <a:srgbClr val="C00000"/>
                        </a:solidFill>
                        <a:latin typeface="Cambria Math" panose="02040503050406030204" pitchFamily="18" charset="0"/>
                      </a:rPr>
                      <m:t>𝒟</m:t>
                    </m:r>
                  </m:oMath>
                </a14:m>
                <a:r>
                  <a:rPr lang="en-US" sz="3200" dirty="0"/>
                  <a:t> over </a:t>
                </a:r>
                <a14:m>
                  <m:oMath xmlns:m="http://schemas.openxmlformats.org/officeDocument/2006/math">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𝑅</m:t>
                        </m:r>
                        <m:r>
                          <a:rPr lang="en-US" sz="3200" i="1">
                            <a:solidFill>
                              <a:srgbClr val="C00000"/>
                            </a:solidFill>
                            <a:latin typeface="Cambria Math" panose="02040503050406030204" pitchFamily="18" charset="0"/>
                          </a:rPr>
                          <m:t>,…,−1,0,1,…,</m:t>
                        </m:r>
                        <m:r>
                          <a:rPr lang="en-US" sz="3200" i="1">
                            <a:solidFill>
                              <a:srgbClr val="C00000"/>
                            </a:solidFill>
                            <a:latin typeface="Cambria Math" panose="02040503050406030204" pitchFamily="18" charset="0"/>
                          </a:rPr>
                          <m:t>𝑅</m:t>
                        </m:r>
                      </m:e>
                    </m:d>
                  </m:oMath>
                </a14:m>
                <a:r>
                  <a:rPr lang="en-US" sz="3200" dirty="0"/>
                  <a:t> with </a:t>
                </a:r>
                <a14:m>
                  <m:oMath xmlns:m="http://schemas.openxmlformats.org/officeDocument/2006/math">
                    <m:r>
                      <a:rPr lang="en-US" sz="3200" i="1">
                        <a:solidFill>
                          <a:srgbClr val="C00000"/>
                        </a:solidFill>
                        <a:latin typeface="Cambria Math" panose="02040503050406030204" pitchFamily="18" charset="0"/>
                      </a:rPr>
                      <m:t>𝑅</m:t>
                    </m:r>
                    <m:r>
                      <a:rPr lang="en-US" sz="3200" i="1">
                        <a:solidFill>
                          <a:srgbClr val="C00000"/>
                        </a:solidFill>
                        <a:latin typeface="Cambria Math" panose="02040503050406030204" pitchFamily="18" charset="0"/>
                      </a:rPr>
                      <m:t>=</m:t>
                    </m:r>
                    <m:r>
                      <m:rPr>
                        <m:sty m:val="p"/>
                      </m:rPr>
                      <a:rPr lang="en-US" sz="3200">
                        <a:solidFill>
                          <a:srgbClr val="C00000"/>
                        </a:solidFill>
                        <a:latin typeface="Cambria Math" panose="02040503050406030204" pitchFamily="18" charset="0"/>
                      </a:rPr>
                      <m:t>poly</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𝑟</m:t>
                    </m:r>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𝑠</m:t>
                    </m:r>
                    <m:func>
                      <m:funcPr>
                        <m:ctrlPr>
                          <a:rPr lang="en-US" sz="3200" i="1">
                            <a:solidFill>
                              <a:srgbClr val="C00000"/>
                            </a:solidFill>
                            <a:latin typeface="Cambria Math" panose="02040503050406030204" pitchFamily="18" charset="0"/>
                          </a:rPr>
                        </m:ctrlPr>
                      </m:funcPr>
                      <m:fName>
                        <m:r>
                          <m:rPr>
                            <m:sty m:val="p"/>
                          </m:rPr>
                          <a:rPr lang="en-US" sz="3200">
                            <a:solidFill>
                              <a:srgbClr val="C00000"/>
                            </a:solidFill>
                            <a:latin typeface="Cambria Math" panose="02040503050406030204" pitchFamily="18" charset="0"/>
                          </a:rPr>
                          <m:t>log</m:t>
                        </m:r>
                      </m:fName>
                      <m:e>
                        <m:r>
                          <a:rPr lang="en-US" sz="3200" i="1">
                            <a:solidFill>
                              <a:srgbClr val="C00000"/>
                            </a:solidFill>
                            <a:latin typeface="Cambria Math" panose="02040503050406030204" pitchFamily="18" charset="0"/>
                          </a:rPr>
                          <m:t>𝑛</m:t>
                        </m:r>
                        <m:r>
                          <a:rPr lang="en-US" sz="3200" i="1">
                            <a:solidFill>
                              <a:srgbClr val="C00000"/>
                            </a:solidFill>
                            <a:latin typeface="Cambria Math" panose="02040503050406030204" pitchFamily="18" charset="0"/>
                          </a:rPr>
                          <m:t>)</m:t>
                        </m:r>
                      </m:e>
                    </m:func>
                  </m:oMath>
                </a14:m>
                <a:r>
                  <a:rPr lang="en-US" sz="3200" dirty="0"/>
                  <a:t> such that:</a:t>
                </a:r>
              </a:p>
              <a:p>
                <a:pPr lvl="1">
                  <a:buClr>
                    <a:schemeClr val="tx1"/>
                  </a:buClr>
                </a:pPr>
                <a:r>
                  <a:rPr lang="en-US" sz="3200" dirty="0"/>
                  <a:t>For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𝐷</m:t>
                        </m:r>
                      </m:e>
                      <m:sub>
                        <m:r>
                          <a:rPr lang="en-US" sz="3200" i="1">
                            <a:solidFill>
                              <a:srgbClr val="C00000"/>
                            </a:solidFill>
                            <a:latin typeface="Cambria Math" panose="02040503050406030204" pitchFamily="18" charset="0"/>
                          </a:rPr>
                          <m:t>𝑝</m:t>
                        </m:r>
                      </m:sub>
                    </m:sSub>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𝒟</m:t>
                    </m:r>
                  </m:oMath>
                </a14:m>
                <a:r>
                  <a:rPr lang="en-US" sz="3200" dirty="0"/>
                  <a:t> with </a:t>
                </a:r>
                <a14:m>
                  <m:oMath xmlns:m="http://schemas.openxmlformats.org/officeDocument/2006/math">
                    <m:r>
                      <a:rPr lang="en-US" sz="3200" i="1">
                        <a:solidFill>
                          <a:srgbClr val="C00000"/>
                        </a:solidFill>
                        <a:latin typeface="Cambria Math" panose="02040503050406030204" pitchFamily="18" charset="0"/>
                      </a:rPr>
                      <m:t>𝑝</m:t>
                    </m:r>
                    <m:r>
                      <a:rPr lang="en-US" sz="3200" i="1">
                        <a:solidFill>
                          <a:srgbClr val="C00000"/>
                        </a:solidFill>
                        <a:latin typeface="Cambria Math" panose="02040503050406030204" pitchFamily="18" charset="0"/>
                      </a:rPr>
                      <m:t>∈</m:t>
                    </m:r>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𝛼</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𝛽</m:t>
                        </m:r>
                      </m:e>
                    </m:d>
                  </m:oMath>
                </a14:m>
                <a:r>
                  <a:rPr lang="en-US" sz="3200" dirty="0"/>
                  <a:t>, we have </a:t>
                </a:r>
                <a14:m>
                  <m:oMath xmlns:m="http://schemas.openxmlformats.org/officeDocument/2006/math">
                    <m:func>
                      <m:funcPr>
                        <m:ctrlPr>
                          <a:rPr lang="en-US" sz="3200" i="1">
                            <a:solidFill>
                              <a:srgbClr val="C00000"/>
                            </a:solidFill>
                            <a:latin typeface="Cambria Math" panose="02040503050406030204" pitchFamily="18" charset="0"/>
                          </a:rPr>
                        </m:ctrlPr>
                      </m:funcPr>
                      <m:fName>
                        <m:limLow>
                          <m:limLowPr>
                            <m:ctrlPr>
                              <a:rPr lang="en-US" sz="3200" i="1">
                                <a:solidFill>
                                  <a:srgbClr val="C00000"/>
                                </a:solidFill>
                                <a:latin typeface="Cambria Math" panose="02040503050406030204" pitchFamily="18" charset="0"/>
                              </a:rPr>
                            </m:ctrlPr>
                          </m:limLowPr>
                          <m:e>
                            <m:r>
                              <m:rPr>
                                <m:sty m:val="p"/>
                              </m:rPr>
                              <a:rPr lang="en-US" sz="3200">
                                <a:solidFill>
                                  <a:srgbClr val="C00000"/>
                                </a:solidFill>
                                <a:latin typeface="Cambria Math" panose="02040503050406030204" pitchFamily="18" charset="0"/>
                              </a:rPr>
                              <m:t>Pr</m:t>
                            </m:r>
                          </m:e>
                          <m:lim>
                            <m:r>
                              <a:rPr lang="en-US" sz="3200" i="1">
                                <a:solidFill>
                                  <a:srgbClr val="C00000"/>
                                </a:solidFill>
                                <a:latin typeface="Cambria Math" panose="02040503050406030204" pitchFamily="18" charset="0"/>
                              </a:rPr>
                              <m:t>𝑋</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𝐷</m:t>
                                </m:r>
                              </m:e>
                              <m:sub>
                                <m:r>
                                  <a:rPr lang="en-US" sz="3200" i="1">
                                    <a:solidFill>
                                      <a:srgbClr val="C00000"/>
                                    </a:solidFill>
                                    <a:latin typeface="Cambria Math" panose="02040503050406030204" pitchFamily="18" charset="0"/>
                                  </a:rPr>
                                  <m:t>𝑝</m:t>
                                </m:r>
                              </m:sub>
                            </m:sSub>
                          </m:lim>
                        </m:limLow>
                      </m:fName>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𝑋</m:t>
                            </m:r>
                            <m:r>
                              <a:rPr lang="en-US" sz="3200" i="1">
                                <a:solidFill>
                                  <a:srgbClr val="C00000"/>
                                </a:solidFill>
                                <a:latin typeface="Cambria Math" panose="02040503050406030204" pitchFamily="18" charset="0"/>
                              </a:rPr>
                              <m:t>=0</m:t>
                            </m:r>
                          </m:e>
                        </m:d>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𝑝</m:t>
                        </m:r>
                      </m:e>
                    </m:func>
                  </m:oMath>
                </a14:m>
                <a:endParaRPr lang="en-US" sz="3200" dirty="0"/>
              </a:p>
              <a:p>
                <a:pPr lvl="1">
                  <a:buClr>
                    <a:schemeClr val="tx1"/>
                  </a:buClr>
                </a:pPr>
                <a:r>
                  <a:rPr lang="en-US" sz="3200" dirty="0"/>
                  <a:t>For any </a:t>
                </a:r>
                <a14:m>
                  <m:oMath xmlns:m="http://schemas.openxmlformats.org/officeDocument/2006/math">
                    <m:r>
                      <a:rPr lang="en-US" sz="3200" i="1">
                        <a:solidFill>
                          <a:srgbClr val="C00000"/>
                        </a:solidFill>
                        <a:latin typeface="Cambria Math" panose="02040503050406030204" pitchFamily="18" charset="0"/>
                      </a:rPr>
                      <m:t>𝑞</m:t>
                    </m:r>
                    <m:r>
                      <a:rPr lang="en-US" sz="320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𝑝</m:t>
                    </m:r>
                    <m:r>
                      <a:rPr lang="en-US" sz="3200" i="1">
                        <a:solidFill>
                          <a:srgbClr val="C00000"/>
                        </a:solidFill>
                        <a:latin typeface="Cambria Math" panose="02040503050406030204" pitchFamily="18" charset="0"/>
                      </a:rPr>
                      <m:t>∈</m:t>
                    </m:r>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𝛼</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𝛽</m:t>
                        </m:r>
                      </m:e>
                    </m:d>
                    <m:r>
                      <m:rPr>
                        <m:nor/>
                      </m:rPr>
                      <a:rPr lang="en-US" sz="3200" dirty="0"/>
                      <m:t>,</m:t>
                    </m:r>
                  </m:oMath>
                </a14:m>
                <a:r>
                  <a:rPr lang="en-US" sz="3200" dirty="0"/>
                  <a:t> the total variation distance between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i="1">
                            <a:solidFill>
                              <a:srgbClr val="C00000"/>
                            </a:solidFill>
                            <a:latin typeface="Cambria Math" panose="02040503050406030204" pitchFamily="18" charset="0"/>
                          </a:rPr>
                          <m:t>𝑝</m:t>
                        </m:r>
                      </m:sub>
                    </m:sSub>
                  </m:oMath>
                </a14:m>
                <a:r>
                  <a:rPr lang="en-US" sz="3200" dirty="0"/>
                  <a:t> and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i="1">
                            <a:solidFill>
                              <a:srgbClr val="C00000"/>
                            </a:solidFill>
                            <a:latin typeface="Cambria Math" panose="02040503050406030204" pitchFamily="18" charset="0"/>
                          </a:rPr>
                          <m:t>𝑞</m:t>
                        </m:r>
                      </m:sub>
                    </m:sSub>
                  </m:oMath>
                </a14:m>
                <a:r>
                  <a:rPr lang="en-US" sz="3200" dirty="0"/>
                  <a:t> is small, i.e., </a:t>
                </a:r>
                <a14:m>
                  <m:oMath xmlns:m="http://schemas.openxmlformats.org/officeDocument/2006/math">
                    <m:f>
                      <m:fPr>
                        <m:ctrlPr>
                          <a:rPr lang="en-US" sz="3200" i="1">
                            <a:solidFill>
                              <a:srgbClr val="C00000"/>
                            </a:solidFill>
                            <a:latin typeface="Cambria Math" panose="02040503050406030204" pitchFamily="18" charset="0"/>
                          </a:rPr>
                        </m:ctrlPr>
                      </m:fPr>
                      <m:num>
                        <m:r>
                          <a:rPr lang="en-US" sz="3200">
                            <a:solidFill>
                              <a:srgbClr val="C00000"/>
                            </a:solidFill>
                            <a:latin typeface="Cambria Math" panose="02040503050406030204" pitchFamily="18" charset="0"/>
                          </a:rPr>
                          <m:t>1</m:t>
                        </m:r>
                      </m:num>
                      <m:den>
                        <m:r>
                          <m:rPr>
                            <m:sty m:val="p"/>
                          </m:rPr>
                          <a:rPr lang="en-US" sz="3200">
                            <a:solidFill>
                              <a:srgbClr val="C00000"/>
                            </a:solidFill>
                            <a:latin typeface="Cambria Math" panose="02040503050406030204" pitchFamily="18" charset="0"/>
                          </a:rPr>
                          <m:t>poly</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r>
                          <a:rPr lang="en-US" sz="3200" i="1">
                            <a:solidFill>
                              <a:srgbClr val="C00000"/>
                            </a:solidFill>
                            <a:latin typeface="Cambria Math" panose="02040503050406030204" pitchFamily="18" charset="0"/>
                          </a:rPr>
                          <m:t>)</m:t>
                        </m:r>
                      </m:den>
                    </m:f>
                  </m:oMath>
                </a14:m>
                <a:endParaRPr lang="en-US" sz="3200" dirty="0"/>
              </a:p>
              <a:p>
                <a:pPr lvl="1">
                  <a:buClr>
                    <a:schemeClr val="tx1"/>
                  </a:buClr>
                </a:pPr>
                <a:endParaRPr lang="en-US" sz="3200" dirty="0"/>
              </a:p>
              <a:p>
                <a:pPr>
                  <a:buClr>
                    <a:schemeClr val="tx1"/>
                  </a:buClr>
                </a:pPr>
                <a:r>
                  <a:rPr lang="en-US" sz="3200" dirty="0"/>
                  <a:t>If </a:t>
                </a:r>
                <a14:m>
                  <m:oMath xmlns:m="http://schemas.openxmlformats.org/officeDocument/2006/math">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𝐷</m:t>
                        </m:r>
                      </m:e>
                      <m:sub>
                        <m:r>
                          <a:rPr lang="en-US" sz="3200" i="1">
                            <a:solidFill>
                              <a:srgbClr val="C00000"/>
                            </a:solidFill>
                            <a:latin typeface="Cambria Math" panose="02040503050406030204" pitchFamily="18" charset="0"/>
                          </a:rPr>
                          <m:t>𝑝</m:t>
                        </m:r>
                      </m:sub>
                      <m:sup>
                        <m:r>
                          <a:rPr lang="en-US" sz="3200" i="1">
                            <a:solidFill>
                              <a:srgbClr val="C00000"/>
                            </a:solidFill>
                            <a:latin typeface="Cambria Math" panose="02040503050406030204" pitchFamily="18" charset="0"/>
                          </a:rPr>
                          <m:t>𝑛</m:t>
                        </m:r>
                      </m:sup>
                    </m:sSubSup>
                  </m:oMath>
                </a14:m>
                <a:r>
                  <a:rPr lang="en-US" sz="3200" dirty="0"/>
                  <a:t>, then </a:t>
                </a:r>
                <a14:m>
                  <m:oMath xmlns:m="http://schemas.openxmlformats.org/officeDocument/2006/math">
                    <m:r>
                      <m:rPr>
                        <m:sty m:val="p"/>
                      </m:rPr>
                      <a:rPr lang="en-US" sz="3200">
                        <a:solidFill>
                          <a:srgbClr val="C00000"/>
                        </a:solidFill>
                        <a:latin typeface="Cambria Math" panose="02040503050406030204" pitchFamily="18" charset="0"/>
                      </a:rPr>
                      <m:t>Ex</m:t>
                    </m:r>
                    <m:d>
                      <m:dPr>
                        <m:begChr m:val="["/>
                        <m:endChr m:val="]"/>
                        <m:ctrlPr>
                          <a:rPr lang="en-US" sz="3200" i="1">
                            <a:solidFill>
                              <a:srgbClr val="C00000"/>
                            </a:solidFill>
                            <a:latin typeface="Cambria Math" panose="02040503050406030204" pitchFamily="18" charset="0"/>
                          </a:rPr>
                        </m:ctrlPr>
                      </m:dPr>
                      <m:e>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𝑥</m:t>
                                </m:r>
                              </m:e>
                            </m:d>
                          </m:e>
                          <m:sub>
                            <m:r>
                              <a:rPr lang="en-US" sz="3200" i="1">
                                <a:solidFill>
                                  <a:srgbClr val="C00000"/>
                                </a:solidFill>
                                <a:latin typeface="Cambria Math" panose="02040503050406030204" pitchFamily="18" charset="0"/>
                              </a:rPr>
                              <m:t>0</m:t>
                            </m:r>
                          </m:sub>
                        </m:sSub>
                      </m:e>
                    </m:d>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𝑝𝑛</m:t>
                    </m:r>
                  </m:oMath>
                </a14:m>
                <a:r>
                  <a:rPr lang="en-US" sz="3200" dirty="0"/>
                  <a:t> and if </a:t>
                </a:r>
                <a14:m>
                  <m:oMath xmlns:m="http://schemas.openxmlformats.org/officeDocument/2006/math">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𝐷</m:t>
                        </m:r>
                      </m:e>
                      <m:sub>
                        <m:r>
                          <a:rPr lang="en-US" sz="3200" i="1">
                            <a:solidFill>
                              <a:srgbClr val="C00000"/>
                            </a:solidFill>
                            <a:latin typeface="Cambria Math" panose="02040503050406030204" pitchFamily="18" charset="0"/>
                          </a:rPr>
                          <m:t>𝑞</m:t>
                        </m:r>
                      </m:sub>
                      <m:sup>
                        <m:r>
                          <a:rPr lang="en-US" sz="3200" i="1">
                            <a:solidFill>
                              <a:srgbClr val="C00000"/>
                            </a:solidFill>
                            <a:latin typeface="Cambria Math" panose="02040503050406030204" pitchFamily="18" charset="0"/>
                          </a:rPr>
                          <m:t>𝑛</m:t>
                        </m:r>
                      </m:sup>
                    </m:sSubSup>
                  </m:oMath>
                </a14:m>
                <a:r>
                  <a:rPr lang="en-US" sz="3200" dirty="0"/>
                  <a:t>, then </a:t>
                </a:r>
                <a14:m>
                  <m:oMath xmlns:m="http://schemas.openxmlformats.org/officeDocument/2006/math">
                    <m:r>
                      <m:rPr>
                        <m:sty m:val="p"/>
                      </m:rPr>
                      <a:rPr lang="en-US" sz="3200">
                        <a:solidFill>
                          <a:srgbClr val="C00000"/>
                        </a:solidFill>
                        <a:latin typeface="Cambria Math" panose="02040503050406030204" pitchFamily="18" charset="0"/>
                      </a:rPr>
                      <m:t>Ex</m:t>
                    </m:r>
                    <m:d>
                      <m:dPr>
                        <m:begChr m:val="["/>
                        <m:endChr m:val="]"/>
                        <m:ctrlPr>
                          <a:rPr lang="en-US" sz="3200" i="1">
                            <a:solidFill>
                              <a:srgbClr val="C00000"/>
                            </a:solidFill>
                            <a:latin typeface="Cambria Math" panose="02040503050406030204" pitchFamily="18" charset="0"/>
                          </a:rPr>
                        </m:ctrlPr>
                      </m:dPr>
                      <m:e>
                        <m:sSub>
                          <m:sSubPr>
                            <m:ctrlPr>
                              <a:rPr lang="en-US" sz="3200" i="1">
                                <a:solidFill>
                                  <a:srgbClr val="C00000"/>
                                </a:solidFill>
                                <a:latin typeface="Cambria Math" panose="02040503050406030204" pitchFamily="18" charset="0"/>
                              </a:rPr>
                            </m:ctrlPr>
                          </m:sSub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𝑥</m:t>
                                </m:r>
                              </m:e>
                            </m:d>
                          </m:e>
                          <m:sub>
                            <m:r>
                              <a:rPr lang="en-US" sz="3200" i="1">
                                <a:solidFill>
                                  <a:srgbClr val="C00000"/>
                                </a:solidFill>
                                <a:latin typeface="Cambria Math" panose="02040503050406030204" pitchFamily="18" charset="0"/>
                              </a:rPr>
                              <m:t>0</m:t>
                            </m:r>
                          </m:sub>
                        </m:sSub>
                      </m:e>
                    </m:d>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𝑞𝑛</m:t>
                    </m:r>
                  </m:oMath>
                </a14:m>
                <a:r>
                  <a:rPr lang="en-US" sz="3200" dirty="0"/>
                  <a:t>, </a:t>
                </a:r>
                <a:r>
                  <a:rPr lang="en-US" sz="3200" i="1" dirty="0"/>
                  <a:t>but the marginal distribution of </a:t>
                </a:r>
                <a14:m>
                  <m:oMath xmlns:m="http://schemas.openxmlformats.org/officeDocument/2006/math">
                    <m:r>
                      <a:rPr lang="en-US" sz="3200" i="1" smtClean="0">
                        <a:solidFill>
                          <a:srgbClr val="00B0F0"/>
                        </a:solidFill>
                        <a:latin typeface="Cambria Math" panose="02040503050406030204" pitchFamily="18" charset="0"/>
                      </a:rPr>
                      <m:t>𝐷</m:t>
                    </m:r>
                    <m:r>
                      <a:rPr lang="en-US" sz="3200" b="0" i="1" smtClean="0">
                        <a:solidFill>
                          <a:srgbClr val="C00000"/>
                        </a:solidFill>
                        <a:latin typeface="Cambria Math" panose="02040503050406030204" pitchFamily="18" charset="0"/>
                      </a:rPr>
                      <m:t>𝑥</m:t>
                    </m:r>
                  </m:oMath>
                </a14:m>
                <a:r>
                  <a:rPr lang="en-US" sz="3200" i="1" dirty="0"/>
                  <a:t> is nearly identical for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bSup>
                      <m:sSubSupPr>
                        <m:ctrlPr>
                          <a:rPr lang="en-US" sz="3200" b="0" i="1" smtClean="0">
                            <a:solidFill>
                              <a:srgbClr val="C00000"/>
                            </a:solidFill>
                            <a:latin typeface="Cambria Math" panose="02040503050406030204" pitchFamily="18" charset="0"/>
                          </a:rPr>
                        </m:ctrlPr>
                      </m:sSubSup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up>
                        <m:r>
                          <a:rPr lang="en-US" sz="3200" b="0" i="1" smtClean="0">
                            <a:solidFill>
                              <a:srgbClr val="C00000"/>
                            </a:solidFill>
                            <a:latin typeface="Cambria Math" panose="02040503050406030204" pitchFamily="18" charset="0"/>
                          </a:rPr>
                          <m:t>𝑛</m:t>
                        </m:r>
                      </m:sup>
                    </m:sSubSup>
                  </m:oMath>
                </a14:m>
                <a:r>
                  <a:rPr lang="en-US" sz="3200" i="1" dirty="0"/>
                  <a:t> and </a:t>
                </a:r>
                <a14:m>
                  <m:oMath xmlns:m="http://schemas.openxmlformats.org/officeDocument/2006/math">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𝑞</m:t>
                        </m:r>
                      </m:sub>
                      <m:sup>
                        <m:r>
                          <a:rPr lang="en-US" sz="3200" i="1">
                            <a:solidFill>
                              <a:srgbClr val="C00000"/>
                            </a:solidFill>
                            <a:latin typeface="Cambria Math" panose="02040503050406030204" pitchFamily="18" charset="0"/>
                          </a:rPr>
                          <m:t>𝑛</m:t>
                        </m:r>
                      </m:sup>
                    </m:sSubSup>
                  </m:oMath>
                </a14:m>
                <a:r>
                  <a:rPr lang="en-US" sz="3200" i="1" dirty="0"/>
                  <a:t>, so the algorithm must use </a:t>
                </a:r>
                <a14:m>
                  <m:oMath xmlns:m="http://schemas.openxmlformats.org/officeDocument/2006/math">
                    <m:r>
                      <a:rPr lang="en-US" sz="3200" i="1">
                        <a:solidFill>
                          <a:srgbClr val="FFC000"/>
                        </a:solidFill>
                        <a:latin typeface="Cambria Math" panose="02040503050406030204" pitchFamily="18" charset="0"/>
                      </a:rPr>
                      <m:t>𝑆</m:t>
                    </m:r>
                    <m:r>
                      <a:rPr lang="en-US" sz="3200" i="1">
                        <a:solidFill>
                          <a:srgbClr val="C00000"/>
                        </a:solidFill>
                        <a:latin typeface="Cambria Math" panose="02040503050406030204" pitchFamily="18" charset="0"/>
                      </a:rPr>
                      <m:t>𝑥</m:t>
                    </m:r>
                  </m:oMath>
                </a14:m>
                <a:endParaRPr lang="en-US" sz="3200" i="1" dirty="0"/>
              </a:p>
            </p:txBody>
          </p:sp>
        </mc:Choice>
        <mc:Fallback>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574276"/>
                <a:ext cx="11020720" cy="5039587"/>
              </a:xfrm>
              <a:blipFill>
                <a:blip r:embed="rId3"/>
                <a:stretch>
                  <a:fillRect l="-1273" t="-2418" b="-846"/>
                </a:stretch>
              </a:blipFill>
            </p:spPr>
            <p:txBody>
              <a:bodyPr/>
              <a:lstStyle/>
              <a:p>
                <a:r>
                  <a:rPr lang="en-US">
                    <a:noFill/>
                  </a:rPr>
                  <a:t> </a:t>
                </a:r>
              </a:p>
            </p:txBody>
          </p:sp>
        </mc:Fallback>
      </mc:AlternateContent>
    </p:spTree>
    <p:extLst>
      <p:ext uri="{BB962C8B-B14F-4D97-AF65-F5344CB8AC3E}">
        <p14:creationId xmlns:p14="http://schemas.microsoft.com/office/powerpoint/2010/main" val="24985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Overall Attack</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3298596" y="1846039"/>
                <a:ext cx="5977379" cy="4420593"/>
              </a:xfrm>
              <a:ln w="38100">
                <a:solidFill>
                  <a:srgbClr val="C00000"/>
                </a:solidFill>
              </a:ln>
            </p:spPr>
            <p:txBody>
              <a:bodyPr>
                <a:noAutofit/>
              </a:bodyPr>
              <a:lstStyle/>
              <a:p>
                <a:pPr marL="514350" indent="-514350">
                  <a:buClr>
                    <a:schemeClr val="tx1"/>
                  </a:buClr>
                  <a:buFont typeface="+mj-lt"/>
                  <a:buAutoNum type="arabicPeriod"/>
                </a:pPr>
                <a:r>
                  <a:rPr lang="en-US" sz="3600" dirty="0"/>
                  <a:t>Pre-process the matrix </a:t>
                </a:r>
                <a14:m>
                  <m:oMath xmlns:m="http://schemas.openxmlformats.org/officeDocument/2006/math">
                    <m:r>
                      <a:rPr lang="en-US" sz="3600" i="1">
                        <a:solidFill>
                          <a:srgbClr val="C00000"/>
                        </a:solidFill>
                        <a:latin typeface="Cambria Math" panose="02040503050406030204" pitchFamily="18" charset="0"/>
                      </a:rPr>
                      <m:t>𝐴</m:t>
                    </m:r>
                  </m:oMath>
                </a14:m>
                <a:r>
                  <a:rPr lang="en-US" sz="3600" dirty="0"/>
                  <a:t> into a matrix </a:t>
                </a:r>
                <a14:m>
                  <m:oMath xmlns:m="http://schemas.openxmlformats.org/officeDocument/2006/math">
                    <m:r>
                      <a:rPr lang="en-US" sz="3600" i="1">
                        <a:solidFill>
                          <a:srgbClr val="C00000"/>
                        </a:solidFill>
                        <a:latin typeface="Cambria Math" panose="02040503050406030204" pitchFamily="18" charset="0"/>
                      </a:rPr>
                      <m:t>𝐴</m:t>
                    </m:r>
                    <m:r>
                      <a:rPr lang="en-US" sz="3600" b="0" i="1" smtClean="0">
                        <a:solidFill>
                          <a:srgbClr val="C00000"/>
                        </a:solidFill>
                        <a:latin typeface="Cambria Math" panose="02040503050406030204" pitchFamily="18" charset="0"/>
                      </a:rPr>
                      <m:t>′</m:t>
                    </m:r>
                  </m:oMath>
                </a14:m>
                <a:r>
                  <a:rPr lang="en-US" sz="3600" dirty="0"/>
                  <a:t> that is a combination of a sparse part </a:t>
                </a:r>
                <a14:m>
                  <m:oMath xmlns:m="http://schemas.openxmlformats.org/officeDocument/2006/math">
                    <m:r>
                      <a:rPr lang="en-US" sz="3600" i="1">
                        <a:solidFill>
                          <a:srgbClr val="FFC000"/>
                        </a:solidFill>
                        <a:latin typeface="Cambria Math" panose="02040503050406030204" pitchFamily="18" charset="0"/>
                      </a:rPr>
                      <m:t>𝑆</m:t>
                    </m:r>
                  </m:oMath>
                </a14:m>
                <a:r>
                  <a:rPr lang="en-US" sz="3600" dirty="0"/>
                  <a:t> and a dense part </a:t>
                </a:r>
                <a14:m>
                  <m:oMath xmlns:m="http://schemas.openxmlformats.org/officeDocument/2006/math">
                    <m:r>
                      <a:rPr lang="en-US" sz="3600" i="1">
                        <a:solidFill>
                          <a:srgbClr val="00B0F0"/>
                        </a:solidFill>
                        <a:latin typeface="Cambria Math" panose="02040503050406030204" pitchFamily="18" charset="0"/>
                      </a:rPr>
                      <m:t>𝐷</m:t>
                    </m:r>
                  </m:oMath>
                </a14:m>
                <a:endParaRPr lang="en-US" sz="3600" dirty="0"/>
              </a:p>
              <a:p>
                <a:pPr marL="514350" indent="-514350">
                  <a:buClr>
                    <a:schemeClr val="tx1"/>
                  </a:buClr>
                  <a:buFont typeface="+mj-lt"/>
                  <a:buAutoNum type="arabicPeriod"/>
                </a:pPr>
                <a:r>
                  <a:rPr lang="en-US" sz="3600" dirty="0"/>
                  <a:t>Attack sparse part </a:t>
                </a:r>
                <a14:m>
                  <m:oMath xmlns:m="http://schemas.openxmlformats.org/officeDocument/2006/math">
                    <m:r>
                      <a:rPr lang="en-US" sz="3600" i="1">
                        <a:solidFill>
                          <a:srgbClr val="FFC000"/>
                        </a:solidFill>
                        <a:latin typeface="Cambria Math" panose="02040503050406030204" pitchFamily="18" charset="0"/>
                      </a:rPr>
                      <m:t>𝑆</m:t>
                    </m:r>
                  </m:oMath>
                </a14:m>
                <a:r>
                  <a:rPr lang="en-US" sz="3600" dirty="0"/>
                  <a:t> using fingerprinting code</a:t>
                </a:r>
              </a:p>
              <a:p>
                <a:pPr marL="514350" indent="-514350">
                  <a:buClr>
                    <a:schemeClr val="tx1"/>
                  </a:buClr>
                  <a:buFont typeface="+mj-lt"/>
                  <a:buAutoNum type="arabicPeriod"/>
                </a:pPr>
                <a:r>
                  <a:rPr lang="en-US" sz="3600" dirty="0"/>
                  <a:t>Attack dense part </a:t>
                </a:r>
                <a14:m>
                  <m:oMath xmlns:m="http://schemas.openxmlformats.org/officeDocument/2006/math">
                    <m:r>
                      <a:rPr lang="en-US" sz="3600" i="1">
                        <a:solidFill>
                          <a:srgbClr val="00B0F0"/>
                        </a:solidFill>
                        <a:latin typeface="Cambria Math" panose="02040503050406030204" pitchFamily="18" charset="0"/>
                      </a:rPr>
                      <m:t>𝐷</m:t>
                    </m:r>
                  </m:oMath>
                </a14:m>
                <a:r>
                  <a:rPr lang="en-US" sz="3600" dirty="0"/>
                  <a:t> using the family of distributions </a:t>
                </a:r>
                <a14:m>
                  <m:oMath xmlns:m="http://schemas.openxmlformats.org/officeDocument/2006/math">
                    <m:r>
                      <a:rPr lang="en-US" sz="3600" i="1">
                        <a:solidFill>
                          <a:srgbClr val="C00000"/>
                        </a:solidFill>
                        <a:latin typeface="Cambria Math" panose="02040503050406030204" pitchFamily="18" charset="0"/>
                      </a:rPr>
                      <m:t>𝒟</m:t>
                    </m:r>
                  </m:oMath>
                </a14:m>
                <a:r>
                  <a:rPr lang="en-US" sz="3600" dirty="0"/>
                  <a:t> </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3298596" y="1846039"/>
                <a:ext cx="5977379" cy="4420593"/>
              </a:xfrm>
              <a:blipFill>
                <a:blip r:embed="rId3"/>
                <a:stretch>
                  <a:fillRect l="-2837" t="-3146" b="-2052"/>
                </a:stretch>
              </a:blipFill>
              <a:ln w="38100">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2050868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Bounding the Total Variation Distance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5"/>
                <a:ext cx="11020720" cy="2180768"/>
              </a:xfrm>
            </p:spPr>
            <p:txBody>
              <a:bodyPr>
                <a:normAutofit fontScale="92500"/>
              </a:bodyPr>
              <a:lstStyle/>
              <a:p>
                <a:pPr>
                  <a:buClr>
                    <a:schemeClr val="tx1"/>
                  </a:buClr>
                </a:pPr>
                <a:r>
                  <a:rPr lang="en-US" sz="3200" dirty="0"/>
                  <a:t>Let </a:t>
                </a:r>
                <a14:m>
                  <m:oMath xmlns:m="http://schemas.openxmlformats.org/officeDocument/2006/math">
                    <m:r>
                      <a:rPr lang="en-US" sz="3200" b="0" i="1" smtClean="0">
                        <a:solidFill>
                          <a:srgbClr val="C00000"/>
                        </a:solidFill>
                        <a:latin typeface="Cambria Math" panose="02040503050406030204" pitchFamily="18" charset="0"/>
                      </a:rPr>
                      <m:t>𝑃</m:t>
                    </m:r>
                  </m:oMath>
                </a14:m>
                <a:r>
                  <a:rPr lang="en-US" sz="3200" dirty="0"/>
                  <a:t> be the probability distribution corresponding to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i="1">
                            <a:solidFill>
                              <a:srgbClr val="C00000"/>
                            </a:solidFill>
                            <a:latin typeface="Cambria Math" panose="02040503050406030204" pitchFamily="18" charset="0"/>
                          </a:rPr>
                          <m:t>𝑝</m:t>
                        </m:r>
                      </m:sub>
                    </m:sSub>
                  </m:oMath>
                </a14:m>
                <a:r>
                  <a:rPr lang="en-US" sz="3200" dirty="0"/>
                  <a:t> and </a:t>
                </a:r>
                <a14:m>
                  <m:oMath xmlns:m="http://schemas.openxmlformats.org/officeDocument/2006/math">
                    <m:r>
                      <a:rPr lang="en-US" sz="3200" b="0" i="1" smtClean="0">
                        <a:solidFill>
                          <a:srgbClr val="C00000"/>
                        </a:solidFill>
                        <a:latin typeface="Cambria Math" panose="02040503050406030204" pitchFamily="18" charset="0"/>
                      </a:rPr>
                      <m:t>𝑄</m:t>
                    </m:r>
                  </m:oMath>
                </a14:m>
                <a:r>
                  <a:rPr lang="en-US" sz="3200" dirty="0"/>
                  <a:t> be the probability distribution corresponding to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𝑞</m:t>
                        </m:r>
                      </m:sub>
                    </m:sSub>
                  </m:oMath>
                </a14:m>
                <a:endParaRPr lang="en-US" sz="3200" dirty="0"/>
              </a:p>
              <a:p>
                <a:pPr>
                  <a:buClr>
                    <a:schemeClr val="tx1"/>
                  </a:buClr>
                </a:pPr>
                <a:r>
                  <a:rPr lang="en-US" sz="3200" dirty="0"/>
                  <a:t>To bound the total variation distance between </a:t>
                </a:r>
                <a14:m>
                  <m:oMath xmlns:m="http://schemas.openxmlformats.org/officeDocument/2006/math">
                    <m:r>
                      <a:rPr lang="en-US" sz="3200" b="0" i="1" smtClean="0">
                        <a:solidFill>
                          <a:srgbClr val="C00000"/>
                        </a:solidFill>
                        <a:latin typeface="Cambria Math" panose="02040503050406030204" pitchFamily="18" charset="0"/>
                      </a:rPr>
                      <m:t>𝑃</m:t>
                    </m:r>
                  </m:oMath>
                </a14:m>
                <a:r>
                  <a:rPr lang="en-US" sz="3200" dirty="0"/>
                  <a:t> and </a:t>
                </a:r>
                <a14:m>
                  <m:oMath xmlns:m="http://schemas.openxmlformats.org/officeDocument/2006/math">
                    <m:r>
                      <a:rPr lang="en-US" sz="3200" i="1">
                        <a:solidFill>
                          <a:srgbClr val="C00000"/>
                        </a:solidFill>
                        <a:latin typeface="Cambria Math" panose="02040503050406030204" pitchFamily="18" charset="0"/>
                      </a:rPr>
                      <m:t>𝑄</m:t>
                    </m:r>
                  </m:oMath>
                </a14:m>
                <a:r>
                  <a:rPr lang="en-US" sz="3200" dirty="0"/>
                  <a:t>, we multiply the support size (</a:t>
                </a:r>
                <a14:m>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𝑛</m:t>
                        </m:r>
                      </m:e>
                      <m:sup>
                        <m:r>
                          <a:rPr lang="en-US" sz="3200" b="0" i="1" smtClean="0">
                            <a:solidFill>
                              <a:srgbClr val="C00000"/>
                            </a:solidFill>
                            <a:latin typeface="Cambria Math" panose="02040503050406030204" pitchFamily="18" charset="0"/>
                          </a:rPr>
                          <m:t>𝑂</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𝑟𝑠</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r>
                          <a:rPr lang="en-US" sz="3200" b="0" i="1" smtClean="0">
                            <a:solidFill>
                              <a:srgbClr val="C00000"/>
                            </a:solidFill>
                            <a:latin typeface="Cambria Math" panose="02040503050406030204" pitchFamily="18" charset="0"/>
                          </a:rPr>
                          <m:t>)</m:t>
                        </m:r>
                      </m:sup>
                    </m:sSup>
                    <m:r>
                      <a:rPr lang="en-US" sz="3200" b="0" i="1" smtClean="0">
                        <a:latin typeface="Cambria Math" panose="02040503050406030204" pitchFamily="18" charset="0"/>
                      </a:rPr>
                      <m:t>)</m:t>
                    </m:r>
                  </m:oMath>
                </a14:m>
                <a:r>
                  <a:rPr lang="en-US" sz="3200" dirty="0"/>
                  <a:t> of P and Q by a pointwise bound:</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5"/>
                <a:ext cx="11020720" cy="2180768"/>
              </a:xfrm>
              <a:blipFill>
                <a:blip r:embed="rId3"/>
                <a:stretch>
                  <a:fillRect l="-1162" t="-5028" r="-1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685538-49BD-DD21-A9E2-28ED8B3163FD}"/>
                  </a:ext>
                </a:extLst>
              </p:cNvPr>
              <p:cNvSpPr txBox="1"/>
              <p:nvPr/>
            </p:nvSpPr>
            <p:spPr>
              <a:xfrm>
                <a:off x="472912" y="4141330"/>
                <a:ext cx="10880888" cy="13695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𝑃</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𝑄</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𝑥</m:t>
                              </m:r>
                            </m:e>
                          </m:d>
                        </m:e>
                      </m:d>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2</m:t>
                                      </m:r>
                                      <m:r>
                                        <a:rPr lang="en-US" sz="3200" i="1">
                                          <a:solidFill>
                                            <a:srgbClr val="C00000"/>
                                          </a:solidFill>
                                          <a:latin typeface="Cambria Math" panose="02040503050406030204" pitchFamily="18" charset="0"/>
                                        </a:rPr>
                                        <m:t>𝜋</m:t>
                                      </m:r>
                                    </m:e>
                                  </m:d>
                                </m:e>
                                <m:sup>
                                  <m:r>
                                    <a:rPr lang="en-US" sz="3200" i="1">
                                      <a:solidFill>
                                        <a:srgbClr val="C00000"/>
                                      </a:solidFill>
                                      <a:latin typeface="Cambria Math" panose="02040503050406030204" pitchFamily="18" charset="0"/>
                                    </a:rPr>
                                    <m:t>𝑟</m:t>
                                  </m:r>
                                </m:sup>
                              </m:sSup>
                            </m:den>
                          </m:f>
                          <m:nary>
                            <m:naryPr>
                              <m:ctrlPr>
                                <a:rPr lang="en-US" sz="3200" i="1">
                                  <a:solidFill>
                                    <a:srgbClr val="C00000"/>
                                  </a:solidFill>
                                  <a:latin typeface="Cambria Math" panose="02040503050406030204" pitchFamily="18" charset="0"/>
                                </a:rPr>
                              </m:ctrlPr>
                            </m:naryPr>
                            <m:sub>
                              <m:r>
                                <m:rPr>
                                  <m:brk m:alnAt="23"/>
                                </m:rPr>
                                <a:rPr lang="en-US" sz="3200" i="1">
                                  <a:solidFill>
                                    <a:srgbClr val="C00000"/>
                                  </a:solidFill>
                                  <a:latin typeface="Cambria Math" panose="02040503050406030204" pitchFamily="18" charset="0"/>
                                </a:rPr>
                                <m:t>𝑢</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𝜋</m:t>
                                      </m:r>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𝜋</m:t>
                                      </m:r>
                                    </m:e>
                                  </m:d>
                                </m:e>
                                <m:sup>
                                  <m:r>
                                    <a:rPr lang="en-US" sz="3200" i="1">
                                      <a:solidFill>
                                        <a:srgbClr val="C00000"/>
                                      </a:solidFill>
                                      <a:latin typeface="Cambria Math" panose="02040503050406030204" pitchFamily="18" charset="0"/>
                                    </a:rPr>
                                    <m:t>𝑟</m:t>
                                  </m:r>
                                </m:sup>
                              </m:sSup>
                            </m:sub>
                            <m:sup/>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𝑒</m:t>
                                  </m:r>
                                </m:e>
                                <m:sup>
                                  <m:r>
                                    <a:rPr lang="en-US" sz="3200" i="1">
                                      <a:solidFill>
                                        <a:srgbClr val="C00000"/>
                                      </a:solidFill>
                                      <a:latin typeface="Cambria Math" panose="02040503050406030204" pitchFamily="18" charset="0"/>
                                    </a:rPr>
                                    <m:t>𝑖</m:t>
                                  </m:r>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𝑢</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𝑥</m:t>
                                      </m:r>
                                    </m:e>
                                  </m:d>
                                </m:sup>
                              </m:sSup>
                            </m:e>
                          </m:nary>
                          <m:d>
                            <m:dPr>
                              <m:ctrlPr>
                                <a:rPr lang="en-US" sz="3200" i="1">
                                  <a:solidFill>
                                    <a:srgbClr val="C00000"/>
                                  </a:solidFill>
                                  <a:latin typeface="Cambria Math" panose="02040503050406030204" pitchFamily="18" charset="0"/>
                                </a:rPr>
                              </m:ctrlPr>
                            </m:dPr>
                            <m:e>
                              <m:acc>
                                <m:accPr>
                                  <m:chr m:val="̂"/>
                                  <m:ctrlPr>
                                    <a:rPr lang="en-US" sz="3200" i="1">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𝑃</m:t>
                                  </m:r>
                                </m:e>
                              </m:acc>
                              <m:d>
                                <m:dPr>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𝑢</m:t>
                                  </m:r>
                                </m:e>
                              </m:d>
                              <m:r>
                                <a:rPr lang="en-US" sz="3200" i="1">
                                  <a:solidFill>
                                    <a:srgbClr val="C00000"/>
                                  </a:solidFill>
                                  <a:latin typeface="Cambria Math" panose="02040503050406030204" pitchFamily="18" charset="0"/>
                                </a:rPr>
                                <m:t>−</m:t>
                              </m:r>
                              <m:acc>
                                <m:accPr>
                                  <m:chr m:val="̂"/>
                                  <m:ctrlPr>
                                    <a:rPr lang="en-US" sz="3200" i="1">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𝑄</m:t>
                                  </m:r>
                                </m:e>
                              </m:acc>
                              <m:d>
                                <m:dPr>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𝑢</m:t>
                                  </m:r>
                                </m:e>
                              </m:d>
                            </m:e>
                          </m:d>
                          <m:r>
                            <m:rPr>
                              <m:sty m:val="p"/>
                            </m:rPr>
                            <a:rPr lang="en-US" sz="3200">
                              <a:solidFill>
                                <a:srgbClr val="C00000"/>
                              </a:solidFill>
                              <a:latin typeface="Cambria Math" panose="02040503050406030204" pitchFamily="18" charset="0"/>
                            </a:rPr>
                            <m:t>d</m:t>
                          </m:r>
                          <m:r>
                            <a:rPr lang="en-US" sz="3200" i="1">
                              <a:solidFill>
                                <a:srgbClr val="C00000"/>
                              </a:solidFill>
                              <a:latin typeface="Cambria Math" panose="02040503050406030204" pitchFamily="18" charset="0"/>
                            </a:rPr>
                            <m:t>𝑢</m:t>
                          </m:r>
                        </m:e>
                      </m:d>
                    </m:oMath>
                  </m:oMathPara>
                </a14:m>
                <a:endParaRPr lang="en-US" sz="3200" dirty="0"/>
              </a:p>
            </p:txBody>
          </p:sp>
        </mc:Choice>
        <mc:Fallback xmlns="">
          <p:sp>
            <p:nvSpPr>
              <p:cNvPr id="5" name="TextBox 4">
                <a:extLst>
                  <a:ext uri="{FF2B5EF4-FFF2-40B4-BE49-F238E27FC236}">
                    <a16:creationId xmlns:a16="http://schemas.microsoft.com/office/drawing/2014/main" id="{71685538-49BD-DD21-A9E2-28ED8B3163FD}"/>
                  </a:ext>
                </a:extLst>
              </p:cNvPr>
              <p:cNvSpPr txBox="1">
                <a:spLocks noRot="1" noChangeAspect="1" noMove="1" noResize="1" noEditPoints="1" noAdjustHandles="1" noChangeArrowheads="1" noChangeShapeType="1" noTextEdit="1"/>
              </p:cNvSpPr>
              <p:nvPr/>
            </p:nvSpPr>
            <p:spPr>
              <a:xfrm>
                <a:off x="472912" y="4141330"/>
                <a:ext cx="10880888" cy="136954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815A0B-E9A3-CDE3-8BA4-07998BB315A4}"/>
                  </a:ext>
                </a:extLst>
              </p:cNvPr>
              <p:cNvSpPr txBox="1"/>
              <p:nvPr/>
            </p:nvSpPr>
            <p:spPr>
              <a:xfrm>
                <a:off x="3232515" y="5706110"/>
                <a:ext cx="6398444" cy="855555"/>
              </a:xfrm>
              <a:prstGeom prst="rect">
                <a:avLst/>
              </a:prstGeom>
              <a:noFill/>
            </p:spPr>
            <p:txBody>
              <a:bodyPr wrap="square">
                <a:spAutoFit/>
              </a:bodyPr>
              <a:lstStyle/>
              <a:p>
                <a14:m>
                  <m:oMath xmlns:m="http://schemas.openxmlformats.org/officeDocument/2006/math">
                    <m:r>
                      <a:rPr lang="en-US" sz="3200" b="0" i="1" smtClean="0">
                        <a:solidFill>
                          <a:srgbClr val="C00000"/>
                        </a:solidFill>
                        <a:latin typeface="Cambria Math" panose="02040503050406030204" pitchFamily="18" charset="0"/>
                      </a:rPr>
                      <m:t>≤</m:t>
                    </m:r>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2</m:t>
                                </m:r>
                                <m:r>
                                  <a:rPr lang="en-US" sz="3200" i="1">
                                    <a:solidFill>
                                      <a:srgbClr val="C00000"/>
                                    </a:solidFill>
                                    <a:latin typeface="Cambria Math" panose="02040503050406030204" pitchFamily="18" charset="0"/>
                                  </a:rPr>
                                  <m:t>𝜋</m:t>
                                </m:r>
                              </m:e>
                            </m:d>
                          </m:e>
                          <m:sup>
                            <m:r>
                              <a:rPr lang="en-US" sz="3200" i="1">
                                <a:solidFill>
                                  <a:srgbClr val="C00000"/>
                                </a:solidFill>
                                <a:latin typeface="Cambria Math" panose="02040503050406030204" pitchFamily="18" charset="0"/>
                              </a:rPr>
                              <m:t>𝑟</m:t>
                            </m:r>
                          </m:sup>
                        </m:sSup>
                      </m:den>
                    </m:f>
                  </m:oMath>
                </a14:m>
                <a:r>
                  <a:rPr lang="en-US" sz="3200" dirty="0">
                    <a:solidFill>
                      <a:srgbClr val="C00000"/>
                    </a:solidFill>
                  </a:rPr>
                  <a:t> </a:t>
                </a:r>
                <a14:m>
                  <m:oMath xmlns:m="http://schemas.openxmlformats.org/officeDocument/2006/math">
                    <m:nary>
                      <m:naryPr>
                        <m:ctrlPr>
                          <a:rPr lang="en-US" sz="3200" i="1">
                            <a:solidFill>
                              <a:srgbClr val="C00000"/>
                            </a:solidFill>
                            <a:latin typeface="Cambria Math" panose="02040503050406030204" pitchFamily="18" charset="0"/>
                          </a:rPr>
                        </m:ctrlPr>
                      </m:naryPr>
                      <m:sub>
                        <m:r>
                          <m:rPr>
                            <m:brk m:alnAt="23"/>
                          </m:rPr>
                          <a:rPr lang="en-US" sz="3200" i="1">
                            <a:solidFill>
                              <a:srgbClr val="C00000"/>
                            </a:solidFill>
                            <a:latin typeface="Cambria Math" panose="02040503050406030204" pitchFamily="18" charset="0"/>
                          </a:rPr>
                          <m:t>𝑢</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d>
                              <m:dPr>
                                <m:begChr m:val="["/>
                                <m:endChr m:val="]"/>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𝜋</m:t>
                                </m:r>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𝜋</m:t>
                                </m:r>
                              </m:e>
                            </m:d>
                          </m:e>
                          <m:sup>
                            <m:r>
                              <a:rPr lang="en-US" sz="3200" i="1">
                                <a:solidFill>
                                  <a:srgbClr val="C00000"/>
                                </a:solidFill>
                                <a:latin typeface="Cambria Math" panose="02040503050406030204" pitchFamily="18" charset="0"/>
                              </a:rPr>
                              <m:t>𝑟</m:t>
                            </m:r>
                          </m:sup>
                        </m:sSup>
                      </m:sub>
                      <m:sup/>
                      <m:e>
                        <m:d>
                          <m:dPr>
                            <m:begChr m:val="|"/>
                            <m:endChr m:val="|"/>
                            <m:ctrlPr>
                              <a:rPr lang="en-US" sz="3200" b="0" i="1" smtClean="0">
                                <a:solidFill>
                                  <a:srgbClr val="C00000"/>
                                </a:solidFill>
                                <a:latin typeface="Cambria Math" panose="02040503050406030204" pitchFamily="18" charset="0"/>
                              </a:rPr>
                            </m:ctrlPr>
                          </m:dPr>
                          <m:e>
                            <m:acc>
                              <m:accPr>
                                <m:chr m:val="̂"/>
                                <m:ctrlPr>
                                  <a:rPr lang="en-US" sz="3200" i="1">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𝑃</m:t>
                                </m:r>
                              </m:e>
                            </m:acc>
                            <m:d>
                              <m:dPr>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𝑢</m:t>
                                </m:r>
                              </m:e>
                            </m:d>
                            <m:r>
                              <a:rPr lang="en-US" sz="3200" i="1">
                                <a:solidFill>
                                  <a:srgbClr val="C00000"/>
                                </a:solidFill>
                                <a:latin typeface="Cambria Math" panose="02040503050406030204" pitchFamily="18" charset="0"/>
                              </a:rPr>
                              <m:t>−</m:t>
                            </m:r>
                            <m:acc>
                              <m:accPr>
                                <m:chr m:val="̂"/>
                                <m:ctrlPr>
                                  <a:rPr lang="en-US" sz="3200" i="1">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𝑄</m:t>
                                </m:r>
                              </m:e>
                            </m:acc>
                            <m:d>
                              <m:dPr>
                                <m:ctrlPr>
                                  <a:rPr lang="en-US" sz="3200" i="1">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𝑢</m:t>
                                </m:r>
                              </m:e>
                            </m:d>
                          </m:e>
                        </m:d>
                        <m:r>
                          <a:rPr lang="en-US" sz="3200" b="0" i="1" smtClean="0">
                            <a:solidFill>
                              <a:srgbClr val="C00000"/>
                            </a:solidFill>
                            <a:latin typeface="Cambria Math" panose="02040503050406030204" pitchFamily="18" charset="0"/>
                          </a:rPr>
                          <m:t> </m:t>
                        </m:r>
                        <m:r>
                          <m:rPr>
                            <m:sty m:val="p"/>
                          </m:rPr>
                          <a:rPr lang="en-US" sz="3200">
                            <a:solidFill>
                              <a:srgbClr val="C00000"/>
                            </a:solidFill>
                            <a:latin typeface="Cambria Math" panose="02040503050406030204" pitchFamily="18" charset="0"/>
                          </a:rPr>
                          <m:t>d</m:t>
                        </m:r>
                        <m:r>
                          <a:rPr lang="en-US" sz="3200" b="0" i="1" smtClean="0">
                            <a:solidFill>
                              <a:srgbClr val="C00000"/>
                            </a:solidFill>
                            <a:latin typeface="Cambria Math" panose="02040503050406030204" pitchFamily="18" charset="0"/>
                          </a:rPr>
                          <m:t>𝑢</m:t>
                        </m:r>
                      </m:e>
                    </m:nary>
                  </m:oMath>
                </a14:m>
                <a:endParaRPr lang="en-US" sz="3200" dirty="0"/>
              </a:p>
            </p:txBody>
          </p:sp>
        </mc:Choice>
        <mc:Fallback xmlns="">
          <p:sp>
            <p:nvSpPr>
              <p:cNvPr id="7" name="TextBox 6">
                <a:extLst>
                  <a:ext uri="{FF2B5EF4-FFF2-40B4-BE49-F238E27FC236}">
                    <a16:creationId xmlns:a16="http://schemas.microsoft.com/office/drawing/2014/main" id="{22815A0B-E9A3-CDE3-8BA4-07998BB315A4}"/>
                  </a:ext>
                </a:extLst>
              </p:cNvPr>
              <p:cNvSpPr txBox="1">
                <a:spLocks noRot="1" noChangeAspect="1" noMove="1" noResize="1" noEditPoints="1" noAdjustHandles="1" noChangeArrowheads="1" noChangeShapeType="1" noTextEdit="1"/>
              </p:cNvSpPr>
              <p:nvPr/>
            </p:nvSpPr>
            <p:spPr>
              <a:xfrm>
                <a:off x="3232515" y="5706110"/>
                <a:ext cx="6398444" cy="85555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0880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Bounding the Total Variation Distance</a:t>
            </a:r>
            <a:endParaRPr lang="en-US" dirty="0"/>
          </a:p>
        </p:txBody>
      </p:sp>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674427" y="1671033"/>
            <a:ext cx="11020720" cy="885678"/>
          </a:xfrm>
        </p:spPr>
        <p:txBody>
          <a:bodyPr>
            <a:normAutofit/>
          </a:bodyPr>
          <a:lstStyle/>
          <a:p>
            <a:pPr>
              <a:buClr>
                <a:schemeClr val="tx1"/>
              </a:buClr>
            </a:pPr>
            <a:r>
              <a:rPr lang="en-US" sz="3000" dirty="0"/>
              <a:t>For a symmetric product distribution, we can write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685538-49BD-DD21-A9E2-28ED8B3163FD}"/>
                  </a:ext>
                </a:extLst>
              </p:cNvPr>
              <p:cNvSpPr txBox="1"/>
              <p:nvPr/>
            </p:nvSpPr>
            <p:spPr>
              <a:xfrm>
                <a:off x="2637100" y="2269350"/>
                <a:ext cx="4761321" cy="7176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rgbClr val="C00000"/>
                              </a:solidFill>
                              <a:latin typeface="Cambria Math" panose="02040503050406030204" pitchFamily="18" charset="0"/>
                            </a:rPr>
                          </m:ctrlPr>
                        </m:accPr>
                        <m:e>
                          <m:r>
                            <a:rPr lang="en-US" sz="3600" i="1">
                              <a:solidFill>
                                <a:srgbClr val="C00000"/>
                              </a:solidFill>
                              <a:latin typeface="Cambria Math" panose="02040503050406030204" pitchFamily="18" charset="0"/>
                            </a:rPr>
                            <m:t>𝑃</m:t>
                          </m:r>
                        </m:e>
                      </m:acc>
                      <m:d>
                        <m:dPr>
                          <m:ctrlPr>
                            <a:rPr lang="en-US" sz="3600" i="1">
                              <a:solidFill>
                                <a:srgbClr val="C00000"/>
                              </a:solidFill>
                              <a:latin typeface="Cambria Math" panose="02040503050406030204" pitchFamily="18" charset="0"/>
                            </a:rPr>
                          </m:ctrlPr>
                        </m:dPr>
                        <m:e>
                          <m:r>
                            <a:rPr lang="en-US" sz="3600" i="1">
                              <a:solidFill>
                                <a:srgbClr val="C00000"/>
                              </a:solidFill>
                              <a:latin typeface="Cambria Math" panose="02040503050406030204" pitchFamily="18" charset="0"/>
                            </a:rPr>
                            <m:t>𝑢</m:t>
                          </m:r>
                        </m:e>
                      </m:d>
                      <m:r>
                        <a:rPr lang="en-US" sz="3600" i="1">
                          <a:solidFill>
                            <a:srgbClr val="C00000"/>
                          </a:solidFill>
                          <a:latin typeface="Cambria Math" panose="02040503050406030204" pitchFamily="18" charset="0"/>
                        </a:rPr>
                        <m:t>=</m:t>
                      </m:r>
                      <m:sSub>
                        <m:sSubPr>
                          <m:ctrlPr>
                            <a:rPr lang="en-US" sz="3600" i="1">
                              <a:solidFill>
                                <a:srgbClr val="C00000"/>
                              </a:solidFill>
                              <a:latin typeface="Cambria Math" panose="02040503050406030204" pitchFamily="18" charset="0"/>
                            </a:rPr>
                          </m:ctrlPr>
                        </m:sSubPr>
                        <m:e>
                          <m:r>
                            <m:rPr>
                              <m:sty m:val="p"/>
                            </m:rPr>
                            <a:rPr lang="en-US" sz="3600">
                              <a:solidFill>
                                <a:srgbClr val="C00000"/>
                              </a:solidFill>
                              <a:latin typeface="Cambria Math" panose="02040503050406030204" pitchFamily="18" charset="0"/>
                            </a:rPr>
                            <m:t>E</m:t>
                          </m:r>
                        </m:e>
                        <m:sub>
                          <m:r>
                            <a:rPr lang="en-US" sz="3600" i="1">
                              <a:solidFill>
                                <a:srgbClr val="C00000"/>
                              </a:solidFill>
                              <a:latin typeface="Cambria Math" panose="02040503050406030204" pitchFamily="18" charset="0"/>
                            </a:rPr>
                            <m:t>𝑧</m:t>
                          </m:r>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𝑃</m:t>
                          </m:r>
                        </m:sub>
                      </m:sSub>
                      <m:d>
                        <m:dPr>
                          <m:begChr m:val="["/>
                          <m:endChr m:val="]"/>
                          <m:ctrlPr>
                            <a:rPr lang="en-US" sz="3600" i="1">
                              <a:solidFill>
                                <a:srgbClr val="C00000"/>
                              </a:solidFill>
                              <a:latin typeface="Cambria Math" panose="02040503050406030204" pitchFamily="18" charset="0"/>
                            </a:rPr>
                          </m:ctrlPr>
                        </m:dPr>
                        <m:e>
                          <m:sSup>
                            <m:sSupPr>
                              <m:ctrlPr>
                                <a:rPr lang="en-US" sz="3600" i="1">
                                  <a:solidFill>
                                    <a:srgbClr val="C00000"/>
                                  </a:solidFill>
                                  <a:latin typeface="Cambria Math" panose="02040503050406030204" pitchFamily="18" charset="0"/>
                                </a:rPr>
                              </m:ctrlPr>
                            </m:sSupPr>
                            <m:e>
                              <m:r>
                                <a:rPr lang="en-US" sz="3600" i="1">
                                  <a:solidFill>
                                    <a:srgbClr val="C00000"/>
                                  </a:solidFill>
                                  <a:latin typeface="Cambria Math" panose="02040503050406030204" pitchFamily="18" charset="0"/>
                                </a:rPr>
                                <m:t>𝑒</m:t>
                              </m:r>
                            </m:e>
                            <m:sup>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𝑖</m:t>
                              </m:r>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𝑢</m:t>
                              </m:r>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𝑧</m:t>
                              </m:r>
                              <m:r>
                                <a:rPr lang="en-US" sz="3600" i="1">
                                  <a:solidFill>
                                    <a:srgbClr val="C00000"/>
                                  </a:solidFill>
                                  <a:latin typeface="Cambria Math" panose="02040503050406030204" pitchFamily="18" charset="0"/>
                                </a:rPr>
                                <m:t>⟩</m:t>
                              </m:r>
                            </m:sup>
                          </m:sSup>
                        </m:e>
                      </m:d>
                    </m:oMath>
                  </m:oMathPara>
                </a14:m>
                <a:endParaRPr lang="en-US" sz="3600" dirty="0"/>
              </a:p>
            </p:txBody>
          </p:sp>
        </mc:Choice>
        <mc:Fallback xmlns="">
          <p:sp>
            <p:nvSpPr>
              <p:cNvPr id="5" name="TextBox 4">
                <a:extLst>
                  <a:ext uri="{FF2B5EF4-FFF2-40B4-BE49-F238E27FC236}">
                    <a16:creationId xmlns:a16="http://schemas.microsoft.com/office/drawing/2014/main" id="{71685538-49BD-DD21-A9E2-28ED8B3163FD}"/>
                  </a:ext>
                </a:extLst>
              </p:cNvPr>
              <p:cNvSpPr txBox="1">
                <a:spLocks noRot="1" noChangeAspect="1" noMove="1" noResize="1" noEditPoints="1" noAdjustHandles="1" noChangeArrowheads="1" noChangeShapeType="1" noTextEdit="1"/>
              </p:cNvSpPr>
              <p:nvPr/>
            </p:nvSpPr>
            <p:spPr>
              <a:xfrm>
                <a:off x="2637100" y="2269350"/>
                <a:ext cx="4761321" cy="7176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C1BB3C-E00F-A776-8AC9-10B2C0C9DAA5}"/>
                  </a:ext>
                </a:extLst>
              </p:cNvPr>
              <p:cNvSpPr txBox="1"/>
              <p:nvPr/>
            </p:nvSpPr>
            <p:spPr>
              <a:xfrm>
                <a:off x="3921195" y="2872161"/>
                <a:ext cx="1948991" cy="14993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i="1" smtClean="0">
                          <a:solidFill>
                            <a:srgbClr val="C00000"/>
                          </a:solidFill>
                          <a:latin typeface="Cambria Math" panose="02040503050406030204" pitchFamily="18" charset="0"/>
                        </a:rPr>
                        <m:t>=</m:t>
                      </m:r>
                      <m:nary>
                        <m:naryPr>
                          <m:chr m:val="∏"/>
                          <m:supHide m:val="on"/>
                          <m:ctrlPr>
                            <a:rPr lang="en-US" sz="3600" i="1" smtClean="0">
                              <a:solidFill>
                                <a:srgbClr val="C00000"/>
                              </a:solidFill>
                              <a:latin typeface="Cambria Math" panose="02040503050406030204" pitchFamily="18" charset="0"/>
                            </a:rPr>
                          </m:ctrlPr>
                        </m:naryPr>
                        <m:sub>
                          <m:r>
                            <m:rPr>
                              <m:brk m:alnAt="7"/>
                            </m:rPr>
                            <a:rPr lang="en-US" sz="3600" b="0" i="1" smtClean="0">
                              <a:solidFill>
                                <a:srgbClr val="C00000"/>
                              </a:solidFill>
                              <a:latin typeface="Cambria Math" panose="02040503050406030204" pitchFamily="18" charset="0"/>
                            </a:rPr>
                            <m:t>𝑗</m:t>
                          </m:r>
                          <m:r>
                            <a:rPr lang="en-US" sz="3600" b="0" i="1" smtClean="0">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𝑛</m:t>
                          </m:r>
                          <m:r>
                            <a:rPr lang="en-US" sz="3600" b="0" i="1" smtClean="0">
                              <a:solidFill>
                                <a:srgbClr val="C00000"/>
                              </a:solidFill>
                              <a:latin typeface="Cambria Math" panose="02040503050406030204" pitchFamily="18" charset="0"/>
                            </a:rPr>
                            <m:t>]</m:t>
                          </m:r>
                        </m:sub>
                        <m:sup/>
                        <m:e>
                          <m:nary>
                            <m:naryPr>
                              <m:chr m:val="∑"/>
                              <m:supHide m:val="on"/>
                              <m:ctrlPr>
                                <a:rPr lang="en-US" sz="3600" i="1" smtClean="0">
                                  <a:solidFill>
                                    <a:srgbClr val="C00000"/>
                                  </a:solidFill>
                                  <a:latin typeface="Cambria Math" panose="02040503050406030204" pitchFamily="18" charset="0"/>
                                </a:rPr>
                              </m:ctrlPr>
                            </m:naryPr>
                            <m:sub>
                              <m:r>
                                <m:rPr>
                                  <m:brk m:alnAt="7"/>
                                </m:rPr>
                                <a:rPr lang="en-US" sz="3600" b="0" i="1" smtClean="0">
                                  <a:solidFill>
                                    <a:srgbClr val="C00000"/>
                                  </a:solidFill>
                                  <a:latin typeface="Cambria Math" panose="02040503050406030204" pitchFamily="18" charset="0"/>
                                </a:rPr>
                                <m:t>𝑘</m:t>
                              </m:r>
                              <m:r>
                                <a:rPr lang="en-US" sz="3600" b="0" i="1" smtClean="0">
                                  <a:solidFill>
                                    <a:srgbClr val="C00000"/>
                                  </a:solidFill>
                                  <a:latin typeface="Cambria Math" panose="02040503050406030204" pitchFamily="18" charset="0"/>
                                </a:rPr>
                                <m:t>≥0</m:t>
                              </m:r>
                            </m:sub>
                            <m:sup/>
                            <m:e>
                              <m:d>
                                <m:dPr>
                                  <m:ctrlPr>
                                    <a:rPr lang="en-US" sz="3600" b="0" i="1" smtClean="0">
                                      <a:solidFill>
                                        <a:srgbClr val="C00000"/>
                                      </a:solidFill>
                                      <a:latin typeface="Cambria Math" panose="02040503050406030204" pitchFamily="18" charset="0"/>
                                    </a:rPr>
                                  </m:ctrlPr>
                                </m:d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𝑀</m:t>
                                      </m:r>
                                    </m:e>
                                    <m:sub>
                                      <m:r>
                                        <a:rPr lang="en-US" sz="3600" b="0" i="1" smtClean="0">
                                          <a:solidFill>
                                            <a:srgbClr val="C00000"/>
                                          </a:solidFill>
                                          <a:latin typeface="Cambria Math" panose="02040503050406030204" pitchFamily="18" charset="0"/>
                                        </a:rPr>
                                        <m:t>𝑝</m:t>
                                      </m:r>
                                    </m:sub>
                                  </m:sSub>
                                  <m:r>
                                    <a:rPr lang="en-US" sz="3600" b="0" i="1" smtClean="0">
                                      <a:solidFill>
                                        <a:srgbClr val="C00000"/>
                                      </a:solidFill>
                                      <a:latin typeface="Cambria Math" panose="02040503050406030204" pitchFamily="18" charset="0"/>
                                    </a:rPr>
                                    <m:t>(2</m:t>
                                  </m:r>
                                  <m:r>
                                    <a:rPr lang="en-US" sz="3600" b="0" i="1" smtClean="0">
                                      <a:solidFill>
                                        <a:srgbClr val="C00000"/>
                                      </a:solidFill>
                                      <a:latin typeface="Cambria Math" panose="02040503050406030204" pitchFamily="18" charset="0"/>
                                    </a:rPr>
                                    <m:t>𝑘</m:t>
                                  </m:r>
                                  <m:r>
                                    <a:rPr lang="en-US" sz="3600" b="0" i="1" smtClean="0">
                                      <a:solidFill>
                                        <a:srgbClr val="C00000"/>
                                      </a:solidFill>
                                      <a:latin typeface="Cambria Math" panose="02040503050406030204" pitchFamily="18" charset="0"/>
                                    </a:rPr>
                                    <m:t>)</m:t>
                                  </m:r>
                                </m:e>
                              </m:d>
                            </m:e>
                          </m:nary>
                          <m:r>
                            <a:rPr lang="en-US" sz="3600" b="0" i="1" smtClean="0">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𝑓</m:t>
                          </m:r>
                          <m:r>
                            <a:rPr lang="en-US" sz="3600" b="0" i="1" smtClean="0">
                              <a:solidFill>
                                <a:srgbClr val="C00000"/>
                              </a:solidFill>
                              <a:latin typeface="Cambria Math" panose="02040503050406030204" pitchFamily="18" charset="0"/>
                            </a:rPr>
                            <m:t>(</m:t>
                          </m:r>
                          <m:sSup>
                            <m:sSupPr>
                              <m:ctrlPr>
                                <a:rPr lang="en-US" sz="3600" b="0" i="1" smtClean="0">
                                  <a:solidFill>
                                    <a:srgbClr val="00B0F0"/>
                                  </a:solidFill>
                                  <a:latin typeface="Cambria Math" panose="02040503050406030204" pitchFamily="18" charset="0"/>
                                </a:rPr>
                              </m:ctrlPr>
                            </m:sSupPr>
                            <m:e>
                              <m:r>
                                <a:rPr lang="en-US" sz="3600" b="0" i="1" smtClean="0">
                                  <a:solidFill>
                                    <a:srgbClr val="00B0F0"/>
                                  </a:solidFill>
                                  <a:latin typeface="Cambria Math" panose="02040503050406030204" pitchFamily="18" charset="0"/>
                                </a:rPr>
                                <m:t>𝐷</m:t>
                              </m:r>
                            </m:e>
                            <m:sup>
                              <m:r>
                                <a:rPr lang="en-US" sz="3600" b="0" i="1" smtClean="0">
                                  <a:solidFill>
                                    <a:srgbClr val="00B0F0"/>
                                  </a:solidFill>
                                  <a:latin typeface="Cambria Math" panose="02040503050406030204" pitchFamily="18" charset="0"/>
                                </a:rPr>
                                <m:t>𝑗</m:t>
                              </m:r>
                            </m:sup>
                          </m:sSup>
                          <m:r>
                            <a:rPr lang="en-US" sz="3600" b="0" i="1" smtClean="0">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𝑢</m:t>
                          </m:r>
                          <m:r>
                            <a:rPr lang="en-US" sz="3600" b="0" i="1" smtClean="0">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𝑘</m:t>
                          </m:r>
                          <m:r>
                            <a:rPr lang="en-US" sz="3600" b="0" i="1" smtClean="0">
                              <a:solidFill>
                                <a:srgbClr val="C00000"/>
                              </a:solidFill>
                              <a:latin typeface="Cambria Math" panose="02040503050406030204" pitchFamily="18" charset="0"/>
                            </a:rPr>
                            <m:t>)</m:t>
                          </m:r>
                        </m:e>
                      </m:nary>
                    </m:oMath>
                  </m:oMathPara>
                </a14:m>
                <a:endParaRPr lang="en-US" sz="3600" dirty="0"/>
              </a:p>
            </p:txBody>
          </p:sp>
        </mc:Choice>
        <mc:Fallback xmlns="">
          <p:sp>
            <p:nvSpPr>
              <p:cNvPr id="6" name="TextBox 5">
                <a:extLst>
                  <a:ext uri="{FF2B5EF4-FFF2-40B4-BE49-F238E27FC236}">
                    <a16:creationId xmlns:a16="http://schemas.microsoft.com/office/drawing/2014/main" id="{D6C1BB3C-E00F-A776-8AC9-10B2C0C9DAA5}"/>
                  </a:ext>
                </a:extLst>
              </p:cNvPr>
              <p:cNvSpPr txBox="1">
                <a:spLocks noRot="1" noChangeAspect="1" noMove="1" noResize="1" noEditPoints="1" noAdjustHandles="1" noChangeArrowheads="1" noChangeShapeType="1" noTextEdit="1"/>
              </p:cNvSpPr>
              <p:nvPr/>
            </p:nvSpPr>
            <p:spPr>
              <a:xfrm>
                <a:off x="3921195" y="2872161"/>
                <a:ext cx="1948991" cy="1499321"/>
              </a:xfrm>
              <a:prstGeom prst="rect">
                <a:avLst/>
              </a:prstGeom>
              <a:blipFill>
                <a:blip r:embed="rId4"/>
                <a:stretch>
                  <a:fillRect r="-2246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D801EA6-D40D-E4C3-7840-D5718B348032}"/>
                  </a:ext>
                </a:extLst>
              </p:cNvPr>
              <p:cNvSpPr txBox="1">
                <a:spLocks/>
              </p:cNvSpPr>
              <p:nvPr/>
            </p:nvSpPr>
            <p:spPr>
              <a:xfrm>
                <a:off x="838200" y="4561939"/>
                <a:ext cx="11020720" cy="20981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t>where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𝑀</m:t>
                        </m:r>
                      </m:e>
                      <m:sub>
                        <m:r>
                          <a:rPr lang="en-US" sz="3200" b="0" i="1" smtClean="0">
                            <a:solidFill>
                              <a:srgbClr val="C00000"/>
                            </a:solidFill>
                            <a:latin typeface="Cambria Math" panose="02040503050406030204" pitchFamily="18" charset="0"/>
                          </a:rPr>
                          <m:t>𝑝</m:t>
                        </m:r>
                      </m:sub>
                    </m:sSub>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2</m:t>
                        </m:r>
                        <m:r>
                          <a:rPr lang="en-US" sz="3200" b="0" i="1" smtClean="0">
                            <a:solidFill>
                              <a:srgbClr val="C00000"/>
                            </a:solidFill>
                            <a:latin typeface="Cambria Math" panose="02040503050406030204" pitchFamily="18" charset="0"/>
                          </a:rPr>
                          <m:t>𝑘</m:t>
                        </m:r>
                      </m:e>
                    </m:d>
                    <m:r>
                      <a:rPr lang="en-US" sz="3200" b="0" i="0" smtClean="0">
                        <a:solidFill>
                          <a:srgbClr val="C00000"/>
                        </a:solidFill>
                        <a:latin typeface="Cambria Math" panose="02040503050406030204" pitchFamily="18" charset="0"/>
                      </a:rPr>
                      <m:t>=</m:t>
                    </m:r>
                    <m:d>
                      <m:dPr>
                        <m:ctrlPr>
                          <a:rPr lang="en-US" sz="3200" b="0" i="1" smtClean="0">
                            <a:solidFill>
                              <a:srgbClr val="C00000"/>
                            </a:solidFill>
                            <a:latin typeface="Cambria Math" panose="02040503050406030204" pitchFamily="18" charset="0"/>
                          </a:rPr>
                        </m:ctrlPr>
                      </m:dPr>
                      <m:e>
                        <m:nary>
                          <m:naryPr>
                            <m:chr m:val="∑"/>
                            <m:supHide m:val="on"/>
                            <m:ctrlPr>
                              <a:rPr lang="en-US" sz="3200" b="0" i="1" smtClean="0">
                                <a:solidFill>
                                  <a:srgbClr val="C00000"/>
                                </a:solidFill>
                                <a:latin typeface="Cambria Math" panose="02040503050406030204" pitchFamily="18" charset="0"/>
                              </a:rPr>
                            </m:ctrlPr>
                          </m:naryPr>
                          <m:sub>
                            <m:r>
                              <a:rPr lang="en-US" sz="3200" b="0" i="1" smtClean="0">
                                <a:solidFill>
                                  <a:srgbClr val="C00000"/>
                                </a:solidFill>
                                <a:latin typeface="Cambria Math" panose="02040503050406030204" pitchFamily="18" charset="0"/>
                              </a:rPr>
                              <m:t>𝑚</m:t>
                            </m:r>
                            <m:r>
                              <a:rPr lang="en-US" sz="3200" b="0" i="1" smtClean="0">
                                <a:solidFill>
                                  <a:srgbClr val="C00000"/>
                                </a:solidFill>
                                <a:latin typeface="Cambria Math" panose="02040503050406030204" pitchFamily="18" charset="0"/>
                              </a:rPr>
                              <m:t>≥0</m:t>
                            </m:r>
                          </m:sub>
                          <m:sup/>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𝑃</m:t>
                                </m:r>
                              </m:e>
                              <m:sub>
                                <m:r>
                                  <a:rPr lang="en-US" sz="3200" i="1">
                                    <a:solidFill>
                                      <a:srgbClr val="C00000"/>
                                    </a:solidFill>
                                    <a:latin typeface="Cambria Math" panose="02040503050406030204" pitchFamily="18" charset="0"/>
                                  </a:rPr>
                                  <m:t>𝑚</m:t>
                                </m:r>
                              </m:sub>
                            </m:sSub>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𝑚</m:t>
                                </m:r>
                              </m:e>
                              <m:sup>
                                <m:r>
                                  <a:rPr lang="en-US" sz="3200" i="1">
                                    <a:solidFill>
                                      <a:srgbClr val="C00000"/>
                                    </a:solidFill>
                                    <a:latin typeface="Cambria Math" panose="02040503050406030204" pitchFamily="18" charset="0"/>
                                  </a:rPr>
                                  <m:t>2</m:t>
                                </m:r>
                                <m:r>
                                  <a:rPr lang="en-US" sz="3200" i="1">
                                    <a:solidFill>
                                      <a:srgbClr val="C00000"/>
                                    </a:solidFill>
                                    <a:latin typeface="Cambria Math" panose="02040503050406030204" pitchFamily="18" charset="0"/>
                                  </a:rPr>
                                  <m:t>𝑘</m:t>
                                </m:r>
                              </m:sup>
                            </m:sSup>
                          </m:e>
                        </m:nary>
                      </m:e>
                    </m:d>
                  </m:oMath>
                </a14:m>
                <a:r>
                  <a:rPr lang="en-US" sz="3200" dirty="0"/>
                  <a:t> is the </a:t>
                </a:r>
                <a14:m>
                  <m:oMath xmlns:m="http://schemas.openxmlformats.org/officeDocument/2006/math">
                    <m:r>
                      <a:rPr lang="en-US" sz="3200" b="0" i="1" smtClean="0">
                        <a:solidFill>
                          <a:srgbClr val="C00000"/>
                        </a:solidFill>
                        <a:latin typeface="Cambria Math" panose="02040503050406030204" pitchFamily="18" charset="0"/>
                      </a:rPr>
                      <m:t>2</m:t>
                    </m:r>
                    <m:r>
                      <a:rPr lang="en-US" sz="3200" b="0" i="1" smtClean="0">
                        <a:solidFill>
                          <a:srgbClr val="C00000"/>
                        </a:solidFill>
                        <a:latin typeface="Cambria Math" panose="02040503050406030204" pitchFamily="18" charset="0"/>
                      </a:rPr>
                      <m:t>𝑘</m:t>
                    </m:r>
                  </m:oMath>
                </a14:m>
                <a:r>
                  <a:rPr lang="en-US" sz="3200" dirty="0"/>
                  <a:t>-</a:t>
                </a:r>
                <a:r>
                  <a:rPr lang="en-US" sz="3200" dirty="0" err="1"/>
                  <a:t>th</a:t>
                </a:r>
                <a:r>
                  <a:rPr lang="en-US" sz="3200" dirty="0"/>
                  <a:t> moment of the distribution and </a:t>
                </a:r>
                <a14:m>
                  <m:oMath xmlns:m="http://schemas.openxmlformats.org/officeDocument/2006/math">
                    <m:r>
                      <a:rPr lang="en-US" sz="3200" b="0" i="1" smtClean="0">
                        <a:solidFill>
                          <a:srgbClr val="C00000"/>
                        </a:solidFill>
                        <a:latin typeface="Cambria Math" panose="02040503050406030204" pitchFamily="18" charset="0"/>
                      </a:rPr>
                      <m:t>𝑓</m:t>
                    </m:r>
                  </m:oMath>
                </a14:m>
                <a:r>
                  <a:rPr lang="en-US" sz="3200" dirty="0"/>
                  <a:t> is a rapidly decaying function independent of </a:t>
                </a:r>
                <a14:m>
                  <m:oMath xmlns:m="http://schemas.openxmlformats.org/officeDocument/2006/math">
                    <m:r>
                      <a:rPr lang="en-US" sz="3200" b="0" i="1" smtClean="0">
                        <a:solidFill>
                          <a:srgbClr val="C00000"/>
                        </a:solidFill>
                        <a:latin typeface="Cambria Math" panose="02040503050406030204" pitchFamily="18" charset="0"/>
                      </a:rPr>
                      <m:t>𝑃</m:t>
                    </m:r>
                  </m:oMath>
                </a14:m>
                <a:endParaRPr lang="en-US" sz="3200" dirty="0"/>
              </a:p>
              <a:p>
                <a:pPr marL="0" indent="0">
                  <a:buClr>
                    <a:schemeClr val="tx1"/>
                  </a:buClr>
                  <a:buNone/>
                </a:pPr>
                <a:endParaRPr lang="en-US" sz="3200" dirty="0"/>
              </a:p>
              <a:p>
                <a:pPr marL="0" indent="0">
                  <a:buClr>
                    <a:schemeClr val="tx1"/>
                  </a:buClr>
                  <a:buNone/>
                </a:pPr>
                <a:r>
                  <a:rPr lang="en-US" sz="3200" dirty="0"/>
                  <a:t>Expand </a:t>
                </a:r>
                <a14:m>
                  <m:oMath xmlns:m="http://schemas.openxmlformats.org/officeDocument/2006/math">
                    <m:sSup>
                      <m:sSupPr>
                        <m:ctrlPr>
                          <a:rPr lang="en-US" sz="3200" i="1" smtClean="0">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𝑒</m:t>
                        </m:r>
                      </m:e>
                      <m:sup>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𝑖</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𝑢</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𝑧</m:t>
                        </m:r>
                        <m:r>
                          <a:rPr lang="en-US" sz="3200" i="1">
                            <a:solidFill>
                              <a:srgbClr val="C00000"/>
                            </a:solidFill>
                            <a:latin typeface="Cambria Math" panose="02040503050406030204" pitchFamily="18" charset="0"/>
                          </a:rPr>
                          <m:t>⟩</m:t>
                        </m:r>
                      </m:sup>
                    </m:sSup>
                  </m:oMath>
                </a14:m>
                <a:r>
                  <a:rPr lang="en-US" sz="3200" dirty="0"/>
                  <a:t> into cosines and this is where fractional parts arise – use preprocessing to bound these fractional parts!</a:t>
                </a:r>
              </a:p>
            </p:txBody>
          </p:sp>
        </mc:Choice>
        <mc:Fallback xmlns="">
          <p:sp>
            <p:nvSpPr>
              <p:cNvPr id="8" name="Content Placeholder 2">
                <a:extLst>
                  <a:ext uri="{FF2B5EF4-FFF2-40B4-BE49-F238E27FC236}">
                    <a16:creationId xmlns:a16="http://schemas.microsoft.com/office/drawing/2014/main" id="{9D801EA6-D40D-E4C3-7840-D5718B348032}"/>
                  </a:ext>
                </a:extLst>
              </p:cNvPr>
              <p:cNvSpPr txBox="1">
                <a:spLocks noRot="1" noChangeAspect="1" noMove="1" noResize="1" noEditPoints="1" noAdjustHandles="1" noChangeArrowheads="1" noChangeShapeType="1" noTextEdit="1"/>
              </p:cNvSpPr>
              <p:nvPr/>
            </p:nvSpPr>
            <p:spPr>
              <a:xfrm>
                <a:off x="838200" y="4561939"/>
                <a:ext cx="11020720" cy="2098167"/>
              </a:xfrm>
              <a:prstGeom prst="rect">
                <a:avLst/>
              </a:prstGeom>
              <a:blipFill>
                <a:blip r:embed="rId5"/>
                <a:stretch>
                  <a:fillRect l="-1328" t="-7536" b="-5507"/>
                </a:stretch>
              </a:blipFill>
            </p:spPr>
            <p:txBody>
              <a:bodyPr/>
              <a:lstStyle/>
              <a:p>
                <a:r>
                  <a:rPr lang="en-US">
                    <a:noFill/>
                  </a:rPr>
                  <a:t> </a:t>
                </a:r>
              </a:p>
            </p:txBody>
          </p:sp>
        </mc:Fallback>
      </mc:AlternateContent>
    </p:spTree>
    <p:extLst>
      <p:ext uri="{BB962C8B-B14F-4D97-AF65-F5344CB8AC3E}">
        <p14:creationId xmlns:p14="http://schemas.microsoft.com/office/powerpoint/2010/main" val="359881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C00000"/>
                </a:solidFill>
              </a:rPr>
              <a:t>Insertion-Only Streams</a:t>
            </a:r>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pPr>
                  <a:buClr>
                    <a:schemeClr val="tx1"/>
                  </a:buClr>
                </a:pPr>
                <a:r>
                  <a:rPr lang="en-US" sz="3200" dirty="0"/>
                  <a:t>Each update of the stream can only increase a coordinate of the frequency vector </a:t>
                </a:r>
                <a14:m>
                  <m:oMath xmlns:m="http://schemas.openxmlformats.org/officeDocument/2006/math">
                    <m:r>
                      <a:rPr lang="en-US" sz="3200" b="0" i="1" smtClean="0">
                        <a:solidFill>
                          <a:srgbClr val="C00000"/>
                        </a:solidFill>
                        <a:latin typeface="Cambria Math" panose="02040503050406030204" pitchFamily="18" charset="0"/>
                      </a:rPr>
                      <m:t>𝑥</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ℝ</m:t>
                        </m:r>
                      </m:e>
                      <m:sup>
                        <m:r>
                          <a:rPr lang="en-US" sz="3200" b="0" i="1" smtClean="0">
                            <a:solidFill>
                              <a:srgbClr val="C00000"/>
                            </a:solidFill>
                            <a:latin typeface="Cambria Math" panose="02040503050406030204" pitchFamily="18" charset="0"/>
                          </a:rPr>
                          <m:t>𝑛</m:t>
                        </m:r>
                      </m:sup>
                    </m:sSup>
                  </m:oMath>
                </a14:m>
                <a:endParaRPr lang="en-US" sz="3200" dirty="0"/>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2"/>
                <a:stretch>
                  <a:fillRect l="-1369" t="-294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49C66A2-1883-CA27-0183-70B03A6B87CC}"/>
              </a:ext>
            </a:extLst>
          </p:cNvPr>
          <p:cNvSpPr txBox="1"/>
          <p:nvPr/>
        </p:nvSpPr>
        <p:spPr>
          <a:xfrm>
            <a:off x="1960775" y="3071188"/>
            <a:ext cx="3704734" cy="707886"/>
          </a:xfrm>
          <a:prstGeom prst="rect">
            <a:avLst/>
          </a:prstGeom>
          <a:noFill/>
        </p:spPr>
        <p:txBody>
          <a:bodyPr wrap="square" rtlCol="0">
            <a:spAutoFit/>
          </a:bodyPr>
          <a:lstStyle/>
          <a:p>
            <a:r>
              <a:rPr lang="en-US" sz="4000" dirty="0">
                <a:solidFill>
                  <a:prstClr val="black"/>
                </a:solidFill>
              </a:rPr>
              <a:t>1 4 2 1 3 4 4 1</a:t>
            </a:r>
            <a:r>
              <a:rPr lang="en-US" sz="4000" dirty="0">
                <a:sym typeface="Wingdings 3" panose="05040102010807070707" pitchFamily="18" charset="2"/>
              </a:rPr>
              <a:t> </a:t>
            </a:r>
            <a:endParaRPr lang="en-US" sz="40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5393E9-603E-3D5F-916A-623C6AA0AED1}"/>
                  </a:ext>
                </a:extLst>
              </p:cNvPr>
              <p:cNvSpPr txBox="1"/>
              <p:nvPr/>
            </p:nvSpPr>
            <p:spPr>
              <a:xfrm>
                <a:off x="5231876" y="3071188"/>
                <a:ext cx="4477731"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3, 1, 1, 3, 0</m:t>
                          </m:r>
                        </m:e>
                      </m:d>
                      <m:r>
                        <a:rPr lang="en-US" sz="4000" b="0" i="1" smtClean="0">
                          <a:solidFill>
                            <a:srgbClr val="C00000"/>
                          </a:solidFill>
                          <a:latin typeface="Cambria Math" panose="02040503050406030204" pitchFamily="18" charset="0"/>
                        </a:rPr>
                        <m:t>≔</m:t>
                      </m:r>
                      <m:r>
                        <a:rPr lang="en-US" sz="4000" b="0" i="1" smtClean="0">
                          <a:solidFill>
                            <a:srgbClr val="C00000"/>
                          </a:solidFill>
                          <a:latin typeface="Cambria Math" panose="02040503050406030204" pitchFamily="18" charset="0"/>
                        </a:rPr>
                        <m:t>𝑥</m:t>
                      </m:r>
                    </m:oMath>
                  </m:oMathPara>
                </a14:m>
                <a:endParaRPr lang="en-US" sz="4000" dirty="0"/>
              </a:p>
            </p:txBody>
          </p:sp>
        </mc:Choice>
        <mc:Fallback xmlns="">
          <p:sp>
            <p:nvSpPr>
              <p:cNvPr id="11" name="TextBox 10">
                <a:extLst>
                  <a:ext uri="{FF2B5EF4-FFF2-40B4-BE49-F238E27FC236}">
                    <a16:creationId xmlns:a16="http://schemas.microsoft.com/office/drawing/2014/main" id="{BC5393E9-603E-3D5F-916A-623C6AA0AED1}"/>
                  </a:ext>
                </a:extLst>
              </p:cNvPr>
              <p:cNvSpPr txBox="1">
                <a:spLocks noRot="1" noChangeAspect="1" noMove="1" noResize="1" noEditPoints="1" noAdjustHandles="1" noChangeArrowheads="1" noChangeShapeType="1" noTextEdit="1"/>
              </p:cNvSpPr>
              <p:nvPr/>
            </p:nvSpPr>
            <p:spPr>
              <a:xfrm>
                <a:off x="5231876" y="3071188"/>
                <a:ext cx="4477731" cy="707886"/>
              </a:xfrm>
              <a:prstGeom prst="rect">
                <a:avLst/>
              </a:prstGeom>
              <a:blipFill>
                <a:blip r:embed="rId3"/>
                <a:stretch>
                  <a:fillRect/>
                </a:stretch>
              </a:blipFill>
            </p:spPr>
            <p:txBody>
              <a:bodyPr/>
              <a:lstStyle/>
              <a:p>
                <a:r>
                  <a:rPr lang="en-US">
                    <a:noFill/>
                  </a:rPr>
                  <a:t> </a:t>
                </a:r>
              </a:p>
            </p:txBody>
          </p:sp>
        </mc:Fallback>
      </mc:AlternateContent>
      <p:sp>
        <p:nvSpPr>
          <p:cNvPr id="13" name="Cloud 12">
            <a:extLst>
              <a:ext uri="{FF2B5EF4-FFF2-40B4-BE49-F238E27FC236}">
                <a16:creationId xmlns:a16="http://schemas.microsoft.com/office/drawing/2014/main" id="{B7409F0A-AB2B-27FA-FE11-AE4B91DF68CA}"/>
              </a:ext>
            </a:extLst>
          </p:cNvPr>
          <p:cNvSpPr/>
          <p:nvPr/>
        </p:nvSpPr>
        <p:spPr>
          <a:xfrm>
            <a:off x="2799760" y="4430598"/>
            <a:ext cx="5420413" cy="2205872"/>
          </a:xfrm>
          <a:prstGeom prst="cloud">
            <a:avLst/>
          </a:prstGeom>
          <a:solidFill>
            <a:schemeClr val="accent4">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4 Distinct Elements</a:t>
            </a:r>
          </a:p>
        </p:txBody>
      </p:sp>
    </p:spTree>
    <p:extLst>
      <p:ext uri="{BB962C8B-B14F-4D97-AF65-F5344CB8AC3E}">
        <p14:creationId xmlns:p14="http://schemas.microsoft.com/office/powerpoint/2010/main" val="325613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5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par>
                          <p:cTn id="7" fill="hold">
                            <p:stCondLst>
                              <p:cond delay="4001"/>
                            </p:stCondLst>
                            <p:childTnLst>
                              <p:par>
                                <p:cTn id="8" presetID="1" presetClass="entr" presetSubtype="0" fill="hold" nodeType="after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childTnLst>
                                </p:cTn>
                              </p:par>
                            </p:childTnLst>
                          </p:cTn>
                        </p:par>
                        <p:par>
                          <p:cTn id="10" fill="hold">
                            <p:stCondLst>
                              <p:cond delay="4001"/>
                            </p:stCondLst>
                            <p:childTnLst>
                              <p:par>
                                <p:cTn id="11" presetID="1"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Bounding the Total Variation Distance</a:t>
            </a:r>
            <a:endParaRPr lang="en-US" dirty="0"/>
          </a:p>
        </p:txBody>
      </p:sp>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5"/>
            <a:ext cx="11020720" cy="885678"/>
          </a:xfrm>
        </p:spPr>
        <p:txBody>
          <a:bodyPr>
            <a:normAutofit/>
          </a:bodyPr>
          <a:lstStyle/>
          <a:p>
            <a:pPr>
              <a:buClr>
                <a:schemeClr val="tx1"/>
              </a:buClr>
            </a:pPr>
            <a:r>
              <a:rPr lang="en-US" sz="3200" dirty="0"/>
              <a:t>To analyze the total variation distance, we have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685538-49BD-DD21-A9E2-28ED8B3163FD}"/>
                  </a:ext>
                </a:extLst>
              </p:cNvPr>
              <p:cNvSpPr txBox="1"/>
              <p:nvPr/>
            </p:nvSpPr>
            <p:spPr>
              <a:xfrm>
                <a:off x="494512" y="2944350"/>
                <a:ext cx="11446719" cy="20630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solidFill>
                                <a:srgbClr val="C00000"/>
                              </a:solidFill>
                              <a:latin typeface="Cambria Math" panose="02040503050406030204" pitchFamily="18" charset="0"/>
                            </a:rPr>
                          </m:ctrlPr>
                        </m:dPr>
                        <m:e>
                          <m:acc>
                            <m:accPr>
                              <m:chr m:val="̂"/>
                              <m:ctrlPr>
                                <a:rPr lang="en-US" sz="3600" i="1">
                                  <a:solidFill>
                                    <a:srgbClr val="C00000"/>
                                  </a:solidFill>
                                  <a:latin typeface="Cambria Math" panose="02040503050406030204" pitchFamily="18" charset="0"/>
                                </a:rPr>
                              </m:ctrlPr>
                            </m:accPr>
                            <m:e>
                              <m:r>
                                <a:rPr lang="en-US" sz="3600" i="1">
                                  <a:solidFill>
                                    <a:srgbClr val="C00000"/>
                                  </a:solidFill>
                                  <a:latin typeface="Cambria Math" panose="02040503050406030204" pitchFamily="18" charset="0"/>
                                </a:rPr>
                                <m:t>𝑃</m:t>
                              </m:r>
                            </m:e>
                          </m:acc>
                          <m:d>
                            <m:dPr>
                              <m:ctrlPr>
                                <a:rPr lang="en-US" sz="3600" i="1">
                                  <a:solidFill>
                                    <a:srgbClr val="C00000"/>
                                  </a:solidFill>
                                  <a:latin typeface="Cambria Math" panose="02040503050406030204" pitchFamily="18" charset="0"/>
                                </a:rPr>
                              </m:ctrlPr>
                            </m:dPr>
                            <m:e>
                              <m:r>
                                <a:rPr lang="en-US" sz="3600" i="1">
                                  <a:solidFill>
                                    <a:srgbClr val="C00000"/>
                                  </a:solidFill>
                                  <a:latin typeface="Cambria Math" panose="02040503050406030204" pitchFamily="18" charset="0"/>
                                </a:rPr>
                                <m:t>𝑢</m:t>
                              </m:r>
                            </m:e>
                          </m:d>
                          <m:r>
                            <a:rPr lang="en-US" sz="3600" i="1">
                              <a:solidFill>
                                <a:srgbClr val="C00000"/>
                              </a:solidFill>
                              <a:latin typeface="Cambria Math" panose="02040503050406030204" pitchFamily="18" charset="0"/>
                            </a:rPr>
                            <m:t>−</m:t>
                          </m:r>
                          <m:acc>
                            <m:accPr>
                              <m:chr m:val="̂"/>
                              <m:ctrlPr>
                                <a:rPr lang="en-US" sz="3600" i="1">
                                  <a:solidFill>
                                    <a:srgbClr val="C00000"/>
                                  </a:solidFill>
                                  <a:latin typeface="Cambria Math" panose="02040503050406030204" pitchFamily="18" charset="0"/>
                                </a:rPr>
                              </m:ctrlPr>
                            </m:accPr>
                            <m:e>
                              <m:r>
                                <a:rPr lang="en-US" sz="3600" i="1">
                                  <a:solidFill>
                                    <a:srgbClr val="C00000"/>
                                  </a:solidFill>
                                  <a:latin typeface="Cambria Math" panose="02040503050406030204" pitchFamily="18" charset="0"/>
                                </a:rPr>
                                <m:t>𝑄</m:t>
                              </m:r>
                            </m:e>
                          </m:acc>
                          <m:d>
                            <m:dPr>
                              <m:ctrlPr>
                                <a:rPr lang="en-US" sz="3600" i="1">
                                  <a:solidFill>
                                    <a:srgbClr val="C00000"/>
                                  </a:solidFill>
                                  <a:latin typeface="Cambria Math" panose="02040503050406030204" pitchFamily="18" charset="0"/>
                                </a:rPr>
                              </m:ctrlPr>
                            </m:dPr>
                            <m:e>
                              <m:r>
                                <a:rPr lang="en-US" sz="3600" i="1">
                                  <a:solidFill>
                                    <a:srgbClr val="C00000"/>
                                  </a:solidFill>
                                  <a:latin typeface="Cambria Math" panose="02040503050406030204" pitchFamily="18" charset="0"/>
                                </a:rPr>
                                <m:t>𝑢</m:t>
                              </m:r>
                            </m:e>
                          </m:d>
                        </m:e>
                      </m:d>
                      <m:r>
                        <a:rPr lang="en-US" sz="3600" i="1">
                          <a:solidFill>
                            <a:srgbClr val="C00000"/>
                          </a:solidFill>
                          <a:latin typeface="Cambria Math" panose="02040503050406030204" pitchFamily="18" charset="0"/>
                        </a:rPr>
                        <m:t>=</m:t>
                      </m:r>
                      <m:nary>
                        <m:naryPr>
                          <m:chr m:val="∏"/>
                          <m:supHide m:val="on"/>
                          <m:ctrlPr>
                            <a:rPr lang="en-US" sz="3600" i="1">
                              <a:solidFill>
                                <a:srgbClr val="C00000"/>
                              </a:solidFill>
                              <a:latin typeface="Cambria Math" panose="02040503050406030204" pitchFamily="18" charset="0"/>
                            </a:rPr>
                          </m:ctrlPr>
                        </m:naryPr>
                        <m:sub>
                          <m:r>
                            <m:rPr>
                              <m:brk m:alnAt="7"/>
                            </m:rPr>
                            <a:rPr lang="en-US" sz="3600" i="1">
                              <a:solidFill>
                                <a:srgbClr val="C00000"/>
                              </a:solidFill>
                              <a:latin typeface="Cambria Math" panose="02040503050406030204" pitchFamily="18" charset="0"/>
                            </a:rPr>
                            <m:t>𝑗</m:t>
                          </m:r>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𝑛</m:t>
                          </m:r>
                          <m:r>
                            <a:rPr lang="en-US" sz="3600" i="1">
                              <a:solidFill>
                                <a:srgbClr val="C00000"/>
                              </a:solidFill>
                              <a:latin typeface="Cambria Math" panose="02040503050406030204" pitchFamily="18" charset="0"/>
                            </a:rPr>
                            <m:t>]</m:t>
                          </m:r>
                        </m:sub>
                        <m:sup/>
                        <m:e>
                          <m:nary>
                            <m:naryPr>
                              <m:chr m:val="∑"/>
                              <m:supHide m:val="on"/>
                              <m:ctrlPr>
                                <a:rPr lang="en-US" sz="3600" i="1">
                                  <a:solidFill>
                                    <a:srgbClr val="C00000"/>
                                  </a:solidFill>
                                  <a:latin typeface="Cambria Math" panose="02040503050406030204" pitchFamily="18" charset="0"/>
                                </a:rPr>
                              </m:ctrlPr>
                            </m:naryPr>
                            <m:sub>
                              <m:r>
                                <m:rPr>
                                  <m:brk m:alnAt="7"/>
                                </m:rPr>
                                <a:rPr lang="en-US" sz="3600" i="1">
                                  <a:solidFill>
                                    <a:srgbClr val="C00000"/>
                                  </a:solidFill>
                                  <a:latin typeface="Cambria Math" panose="02040503050406030204" pitchFamily="18" charset="0"/>
                                </a:rPr>
                                <m:t>𝑘</m:t>
                              </m:r>
                              <m:r>
                                <a:rPr lang="en-US" sz="3600" i="1">
                                  <a:solidFill>
                                    <a:srgbClr val="C00000"/>
                                  </a:solidFill>
                                  <a:latin typeface="Cambria Math" panose="02040503050406030204" pitchFamily="18" charset="0"/>
                                </a:rPr>
                                <m:t>≥0</m:t>
                              </m:r>
                            </m:sub>
                            <m:sup/>
                            <m:e>
                              <m:d>
                                <m:dPr>
                                  <m:ctrlPr>
                                    <a:rPr lang="en-US" sz="3600" i="1">
                                      <a:solidFill>
                                        <a:srgbClr val="C00000"/>
                                      </a:solidFill>
                                      <a:latin typeface="Cambria Math" panose="02040503050406030204" pitchFamily="18" charset="0"/>
                                    </a:rPr>
                                  </m:ctrlPr>
                                </m:d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𝑀</m:t>
                                      </m:r>
                                    </m:e>
                                    <m:sub>
                                      <m:r>
                                        <a:rPr lang="en-US" sz="3600" i="1" smtClean="0">
                                          <a:solidFill>
                                            <a:srgbClr val="C00000"/>
                                          </a:solidFill>
                                          <a:latin typeface="Cambria Math" panose="02040503050406030204" pitchFamily="18" charset="0"/>
                                        </a:rPr>
                                        <m:t>𝑝</m:t>
                                      </m:r>
                                    </m:sub>
                                  </m:sSub>
                                  <m:d>
                                    <m:dPr>
                                      <m:ctrlPr>
                                        <a:rPr lang="en-US" sz="3600" i="1">
                                          <a:solidFill>
                                            <a:srgbClr val="C00000"/>
                                          </a:solidFill>
                                          <a:latin typeface="Cambria Math" panose="02040503050406030204" pitchFamily="18" charset="0"/>
                                        </a:rPr>
                                      </m:ctrlPr>
                                    </m:dPr>
                                    <m:e>
                                      <m:r>
                                        <a:rPr lang="en-US" sz="3600" i="1">
                                          <a:solidFill>
                                            <a:srgbClr val="C00000"/>
                                          </a:solidFill>
                                          <a:latin typeface="Cambria Math" panose="02040503050406030204" pitchFamily="18" charset="0"/>
                                        </a:rPr>
                                        <m:t>2</m:t>
                                      </m:r>
                                      <m:r>
                                        <a:rPr lang="en-US" sz="3600" i="1">
                                          <a:solidFill>
                                            <a:srgbClr val="C00000"/>
                                          </a:solidFill>
                                          <a:latin typeface="Cambria Math" panose="02040503050406030204" pitchFamily="18" charset="0"/>
                                        </a:rPr>
                                        <m:t>𝑘</m:t>
                                      </m:r>
                                    </m:e>
                                  </m:d>
                                  <m:r>
                                    <a:rPr lang="en-US" sz="3600" b="0" i="1" smtClean="0">
                                      <a:solidFill>
                                        <a:srgbClr val="C00000"/>
                                      </a:solidFill>
                                      <a:latin typeface="Cambria Math" panose="02040503050406030204" pitchFamily="18" charset="0"/>
                                    </a:rPr>
                                    <m:t>−</m:t>
                                  </m:r>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𝑀</m:t>
                                      </m:r>
                                    </m:e>
                                    <m:sub>
                                      <m:r>
                                        <a:rPr lang="en-US" sz="3600" b="0" i="1" smtClean="0">
                                          <a:solidFill>
                                            <a:srgbClr val="C00000"/>
                                          </a:solidFill>
                                          <a:latin typeface="Cambria Math" panose="02040503050406030204" pitchFamily="18" charset="0"/>
                                        </a:rPr>
                                        <m:t>𝑞</m:t>
                                      </m:r>
                                    </m:sub>
                                  </m:sSub>
                                  <m:r>
                                    <a:rPr lang="en-US" sz="3600" b="0" i="1" smtClean="0">
                                      <a:solidFill>
                                        <a:srgbClr val="C00000"/>
                                      </a:solidFill>
                                      <a:latin typeface="Cambria Math" panose="02040503050406030204" pitchFamily="18" charset="0"/>
                                    </a:rPr>
                                    <m:t>(2</m:t>
                                  </m:r>
                                  <m:r>
                                    <a:rPr lang="en-US" sz="3600" b="0" i="1" smtClean="0">
                                      <a:solidFill>
                                        <a:srgbClr val="C00000"/>
                                      </a:solidFill>
                                      <a:latin typeface="Cambria Math" panose="02040503050406030204" pitchFamily="18" charset="0"/>
                                    </a:rPr>
                                    <m:t>𝑘</m:t>
                                  </m:r>
                                  <m:r>
                                    <a:rPr lang="en-US" sz="3600" b="0" i="1" smtClean="0">
                                      <a:solidFill>
                                        <a:srgbClr val="C00000"/>
                                      </a:solidFill>
                                      <a:latin typeface="Cambria Math" panose="02040503050406030204" pitchFamily="18" charset="0"/>
                                    </a:rPr>
                                    <m:t>)</m:t>
                                  </m:r>
                                </m:e>
                              </m:d>
                            </m:e>
                          </m:nary>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𝑓</m:t>
                          </m:r>
                          <m:r>
                            <a:rPr lang="en-US" sz="3600" i="1">
                              <a:solidFill>
                                <a:srgbClr val="C00000"/>
                              </a:solidFill>
                              <a:latin typeface="Cambria Math" panose="02040503050406030204" pitchFamily="18" charset="0"/>
                            </a:rPr>
                            <m:t>(</m:t>
                          </m:r>
                          <m:sSup>
                            <m:sSupPr>
                              <m:ctrlPr>
                                <a:rPr lang="en-US" sz="3600" b="0" i="1" smtClean="0">
                                  <a:solidFill>
                                    <a:srgbClr val="00B0F0"/>
                                  </a:solidFill>
                                  <a:latin typeface="Cambria Math" panose="02040503050406030204" pitchFamily="18" charset="0"/>
                                </a:rPr>
                              </m:ctrlPr>
                            </m:sSupPr>
                            <m:e>
                              <m:r>
                                <a:rPr lang="en-US" sz="3600" i="1">
                                  <a:solidFill>
                                    <a:srgbClr val="00B0F0"/>
                                  </a:solidFill>
                                  <a:latin typeface="Cambria Math" panose="02040503050406030204" pitchFamily="18" charset="0"/>
                                </a:rPr>
                                <m:t>𝐷</m:t>
                              </m:r>
                            </m:e>
                            <m:sup>
                              <m:r>
                                <a:rPr lang="en-US" sz="3600" b="0" i="1" smtClean="0">
                                  <a:solidFill>
                                    <a:srgbClr val="00B0F0"/>
                                  </a:solidFill>
                                  <a:latin typeface="Cambria Math" panose="02040503050406030204" pitchFamily="18" charset="0"/>
                                </a:rPr>
                                <m:t>𝑗</m:t>
                              </m:r>
                            </m:sup>
                          </m:sSup>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𝑢</m:t>
                          </m:r>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𝑘</m:t>
                          </m:r>
                          <m:r>
                            <a:rPr lang="en-US" sz="3600" i="1">
                              <a:solidFill>
                                <a:srgbClr val="C00000"/>
                              </a:solidFill>
                              <a:latin typeface="Cambria Math" panose="02040503050406030204" pitchFamily="18" charset="0"/>
                            </a:rPr>
                            <m:t>)</m:t>
                          </m:r>
                        </m:e>
                      </m:nary>
                    </m:oMath>
                  </m:oMathPara>
                </a14:m>
                <a:endParaRPr lang="en-US" sz="3600" dirty="0"/>
              </a:p>
              <a:p>
                <a:endParaRPr lang="en-US" sz="3600" dirty="0"/>
              </a:p>
            </p:txBody>
          </p:sp>
        </mc:Choice>
        <mc:Fallback xmlns="">
          <p:sp>
            <p:nvSpPr>
              <p:cNvPr id="5" name="TextBox 4">
                <a:extLst>
                  <a:ext uri="{FF2B5EF4-FFF2-40B4-BE49-F238E27FC236}">
                    <a16:creationId xmlns:a16="http://schemas.microsoft.com/office/drawing/2014/main" id="{71685538-49BD-DD21-A9E2-28ED8B3163FD}"/>
                  </a:ext>
                </a:extLst>
              </p:cNvPr>
              <p:cNvSpPr txBox="1">
                <a:spLocks noRot="1" noChangeAspect="1" noMove="1" noResize="1" noEditPoints="1" noAdjustHandles="1" noChangeArrowheads="1" noChangeShapeType="1" noTextEdit="1"/>
              </p:cNvSpPr>
              <p:nvPr/>
            </p:nvSpPr>
            <p:spPr>
              <a:xfrm>
                <a:off x="494512" y="2944350"/>
                <a:ext cx="11446719" cy="2063001"/>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9D801EA6-D40D-E4C3-7840-D5718B348032}"/>
              </a:ext>
            </a:extLst>
          </p:cNvPr>
          <p:cNvSpPr txBox="1">
            <a:spLocks/>
          </p:cNvSpPr>
          <p:nvPr/>
        </p:nvSpPr>
        <p:spPr>
          <a:xfrm>
            <a:off x="757483" y="4379666"/>
            <a:ext cx="11020720" cy="12553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endParaRPr lang="en-US" sz="3200"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13387C8-6709-22B3-8593-68D733A3D68A}"/>
                  </a:ext>
                </a:extLst>
              </p:cNvPr>
              <p:cNvSpPr txBox="1">
                <a:spLocks/>
              </p:cNvSpPr>
              <p:nvPr/>
            </p:nvSpPr>
            <p:spPr>
              <a:xfrm>
                <a:off x="788228" y="4889606"/>
                <a:ext cx="10859285" cy="1189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sz="3200" dirty="0"/>
                  <a:t>so if the moments of the distributions of </a:t>
                </a:r>
                <a14:m>
                  <m:oMath xmlns:m="http://schemas.openxmlformats.org/officeDocument/2006/math">
                    <m:r>
                      <a:rPr lang="en-US" sz="3200" i="1">
                        <a:solidFill>
                          <a:srgbClr val="C00000"/>
                        </a:solidFill>
                        <a:latin typeface="Cambria Math" panose="02040503050406030204" pitchFamily="18" charset="0"/>
                      </a:rPr>
                      <m:t>𝑃</m:t>
                    </m:r>
                  </m:oMath>
                </a14:m>
                <a:r>
                  <a:rPr lang="en-US" sz="3200" dirty="0"/>
                  <a:t> and </a:t>
                </a:r>
                <a14:m>
                  <m:oMath xmlns:m="http://schemas.openxmlformats.org/officeDocument/2006/math">
                    <m:r>
                      <a:rPr lang="en-US" sz="3200" i="1">
                        <a:solidFill>
                          <a:srgbClr val="C00000"/>
                        </a:solidFill>
                        <a:latin typeface="Cambria Math" panose="02040503050406030204" pitchFamily="18" charset="0"/>
                      </a:rPr>
                      <m:t>𝑄</m:t>
                    </m:r>
                  </m:oMath>
                </a14:m>
                <a:r>
                  <a:rPr lang="en-US" sz="3200" dirty="0"/>
                  <a:t> match, up to a sufficiently large </a:t>
                </a:r>
                <a14:m>
                  <m:oMath xmlns:m="http://schemas.openxmlformats.org/officeDocument/2006/math">
                    <m:r>
                      <a:rPr lang="en-US" sz="3200" i="1">
                        <a:solidFill>
                          <a:srgbClr val="C00000"/>
                        </a:solidFill>
                        <a:latin typeface="Cambria Math" panose="02040503050406030204" pitchFamily="18" charset="0"/>
                      </a:rPr>
                      <m:t>𝑘</m:t>
                    </m:r>
                  </m:oMath>
                </a14:m>
                <a:r>
                  <a:rPr lang="en-US" sz="3200" dirty="0"/>
                  <a:t>, this helps TVD be small!</a:t>
                </a:r>
              </a:p>
            </p:txBody>
          </p:sp>
        </mc:Choice>
        <mc:Fallback xmlns="">
          <p:sp>
            <p:nvSpPr>
              <p:cNvPr id="4" name="Content Placeholder 2">
                <a:extLst>
                  <a:ext uri="{FF2B5EF4-FFF2-40B4-BE49-F238E27FC236}">
                    <a16:creationId xmlns:a16="http://schemas.microsoft.com/office/drawing/2014/main" id="{A13387C8-6709-22B3-8593-68D733A3D68A}"/>
                  </a:ext>
                </a:extLst>
              </p:cNvPr>
              <p:cNvSpPr txBox="1">
                <a:spLocks noRot="1" noChangeAspect="1" noMove="1" noResize="1" noEditPoints="1" noAdjustHandles="1" noChangeArrowheads="1" noChangeShapeType="1" noTextEdit="1"/>
              </p:cNvSpPr>
              <p:nvPr/>
            </p:nvSpPr>
            <p:spPr>
              <a:xfrm>
                <a:off x="788228" y="4889606"/>
                <a:ext cx="10859285" cy="1189011"/>
              </a:xfrm>
              <a:prstGeom prst="rect">
                <a:avLst/>
              </a:prstGeom>
              <a:blipFill>
                <a:blip r:embed="rId4"/>
                <a:stretch>
                  <a:fillRect l="-1403" t="-10256" r="-1515"/>
                </a:stretch>
              </a:blipFill>
            </p:spPr>
            <p:txBody>
              <a:bodyPr/>
              <a:lstStyle/>
              <a:p>
                <a:r>
                  <a:rPr lang="en-US">
                    <a:noFill/>
                  </a:rPr>
                  <a:t> </a:t>
                </a:r>
              </a:p>
            </p:txBody>
          </p:sp>
        </mc:Fallback>
      </mc:AlternateContent>
    </p:spTree>
    <p:extLst>
      <p:ext uri="{BB962C8B-B14F-4D97-AF65-F5344CB8AC3E}">
        <p14:creationId xmlns:p14="http://schemas.microsoft.com/office/powerpoint/2010/main" val="685229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Constructing Hard Distributions</a:t>
            </a:r>
            <a:endParaRPr lang="en-US"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244ECC2-E66D-631C-FC23-741A9D1F77BF}"/>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Design a family of distributions </a:t>
                </a:r>
                <a14:m>
                  <m:oMath xmlns:m="http://schemas.openxmlformats.org/officeDocument/2006/math">
                    <m:r>
                      <a:rPr lang="en-US" sz="3200" b="0" i="1" smtClean="0">
                        <a:solidFill>
                          <a:srgbClr val="C00000"/>
                        </a:solidFill>
                        <a:latin typeface="Cambria Math" panose="02040503050406030204" pitchFamily="18" charset="0"/>
                      </a:rPr>
                      <m:t>𝒟</m:t>
                    </m:r>
                  </m:oMath>
                </a14:m>
                <a:r>
                  <a:rPr lang="en-US" sz="3200" dirty="0"/>
                  <a:t> over </a:t>
                </a:r>
                <a14:m>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𝑅</m:t>
                        </m:r>
                        <m:r>
                          <a:rPr lang="en-US" sz="3200" b="0" i="1" smtClean="0">
                            <a:solidFill>
                              <a:srgbClr val="C00000"/>
                            </a:solidFill>
                            <a:latin typeface="Cambria Math" panose="02040503050406030204" pitchFamily="18" charset="0"/>
                          </a:rPr>
                          <m:t>,…,−1,0,1,…,</m:t>
                        </m:r>
                        <m:r>
                          <a:rPr lang="en-US" sz="3200" b="0" i="1" smtClean="0">
                            <a:solidFill>
                              <a:srgbClr val="C00000"/>
                            </a:solidFill>
                            <a:latin typeface="Cambria Math" panose="02040503050406030204" pitchFamily="18" charset="0"/>
                          </a:rPr>
                          <m:t>𝑅</m:t>
                        </m:r>
                      </m:e>
                    </m:d>
                  </m:oMath>
                </a14:m>
                <a:r>
                  <a:rPr lang="en-US" sz="3200" dirty="0"/>
                  <a:t> with </a:t>
                </a:r>
                <a14:m>
                  <m:oMath xmlns:m="http://schemas.openxmlformats.org/officeDocument/2006/math">
                    <m:r>
                      <a:rPr lang="en-US" sz="3200" b="0" i="1" smtClean="0">
                        <a:solidFill>
                          <a:srgbClr val="C00000"/>
                        </a:solidFill>
                        <a:latin typeface="Cambria Math" panose="02040503050406030204" pitchFamily="18" charset="0"/>
                      </a:rPr>
                      <m:t>𝑅</m:t>
                    </m:r>
                    <m:r>
                      <a:rPr lang="en-US" sz="3200" b="0" i="1"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poly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𝑟</m:t>
                    </m:r>
                    <m:r>
                      <a:rPr lang="en-US" sz="3200" b="0" i="1"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𝑠</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 </m:t>
                        </m:r>
                      </m:e>
                    </m:func>
                    <m:r>
                      <a:rPr lang="en-US" sz="3200" b="0" i="1" smtClean="0">
                        <a:solidFill>
                          <a:srgbClr val="C00000"/>
                        </a:solidFill>
                        <a:latin typeface="Cambria Math" panose="02040503050406030204" pitchFamily="18" charset="0"/>
                      </a:rPr>
                      <m:t>)</m:t>
                    </m:r>
                  </m:oMath>
                </a14:m>
                <a:r>
                  <a:rPr lang="en-US" sz="3200" dirty="0"/>
                  <a:t> such that:</a:t>
                </a:r>
              </a:p>
              <a:p>
                <a:pPr lvl="1">
                  <a:buClr>
                    <a:schemeClr val="tx1"/>
                  </a:buClr>
                </a:pPr>
                <a:endParaRPr lang="en-US" sz="3200" dirty="0"/>
              </a:p>
              <a:p>
                <a:pPr lvl="1">
                  <a:buClr>
                    <a:schemeClr val="tx1"/>
                  </a:buClr>
                </a:pPr>
                <a:r>
                  <a:rPr lang="en-US" sz="3200" dirty="0"/>
                  <a:t>For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𝒟</m:t>
                    </m:r>
                  </m:oMath>
                </a14:m>
                <a:r>
                  <a:rPr lang="en-US" sz="3200" dirty="0"/>
                  <a:t> with </a:t>
                </a:r>
                <a14:m>
                  <m:oMath xmlns:m="http://schemas.openxmlformats.org/officeDocument/2006/math">
                    <m:r>
                      <a:rPr lang="en-US" sz="3200" b="0" i="1" smtClean="0">
                        <a:solidFill>
                          <a:srgbClr val="C00000"/>
                        </a:solidFill>
                        <a:latin typeface="Cambria Math" panose="02040503050406030204" pitchFamily="18" charset="0"/>
                      </a:rPr>
                      <m:t>𝑝</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𝑎</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oMath>
                </a14:m>
                <a:r>
                  <a:rPr lang="en-US" sz="3200" dirty="0"/>
                  <a:t>, we have </a:t>
                </a:r>
                <a14:m>
                  <m:oMath xmlns:m="http://schemas.openxmlformats.org/officeDocument/2006/math">
                    <m:func>
                      <m:funcPr>
                        <m:ctrlPr>
                          <a:rPr lang="en-US" sz="3200" b="0" i="1" smtClean="0">
                            <a:solidFill>
                              <a:srgbClr val="C00000"/>
                            </a:solidFill>
                            <a:latin typeface="Cambria Math" panose="02040503050406030204" pitchFamily="18" charset="0"/>
                          </a:rPr>
                        </m:ctrlPr>
                      </m:funcPr>
                      <m:fName>
                        <m:limLow>
                          <m:limLowPr>
                            <m:ctrlPr>
                              <a:rPr lang="en-US" sz="3200" b="0" i="1" smtClean="0">
                                <a:solidFill>
                                  <a:srgbClr val="C00000"/>
                                </a:solidFill>
                                <a:latin typeface="Cambria Math" panose="02040503050406030204" pitchFamily="18" charset="0"/>
                              </a:rPr>
                            </m:ctrlPr>
                          </m:limLowPr>
                          <m:e>
                            <m:r>
                              <m:rPr>
                                <m:sty m:val="p"/>
                              </m:rPr>
                              <a:rPr lang="en-US" sz="3200" b="0" i="0" smtClean="0">
                                <a:solidFill>
                                  <a:srgbClr val="C00000"/>
                                </a:solidFill>
                                <a:latin typeface="Cambria Math" panose="02040503050406030204" pitchFamily="18" charset="0"/>
                              </a:rPr>
                              <m:t>Pr</m:t>
                            </m:r>
                          </m:e>
                          <m:lim>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lim>
                        </m:limLow>
                      </m:fName>
                      <m:e>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=0</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𝑝</m:t>
                        </m:r>
                      </m:e>
                    </m:func>
                  </m:oMath>
                </a14:m>
                <a:endParaRPr lang="en-US" sz="3200" dirty="0"/>
              </a:p>
              <a:p>
                <a:pPr lvl="1">
                  <a:buClr>
                    <a:schemeClr val="tx1"/>
                  </a:buClr>
                </a:pPr>
                <a:r>
                  <a:rPr lang="en-US" sz="3200" dirty="0"/>
                  <a:t>For any </a:t>
                </a:r>
                <a14:m>
                  <m:oMath xmlns:m="http://schemas.openxmlformats.org/officeDocument/2006/math">
                    <m:r>
                      <a:rPr lang="en-US" sz="3200" b="0" i="1" smtClean="0">
                        <a:solidFill>
                          <a:srgbClr val="C00000"/>
                        </a:solidFill>
                        <a:latin typeface="Cambria Math" panose="02040503050406030204" pitchFamily="18" charset="0"/>
                      </a:rPr>
                      <m:t>𝑞</m:t>
                    </m:r>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𝑝</m:t>
                    </m:r>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𝑎</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𝑏</m:t>
                        </m:r>
                      </m:e>
                    </m:d>
                  </m:oMath>
                </a14:m>
                <a:r>
                  <a:rPr lang="en-US" sz="3200" dirty="0"/>
                  <a:t>, the total variation distance between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i="1">
                            <a:solidFill>
                              <a:srgbClr val="C00000"/>
                            </a:solidFill>
                            <a:latin typeface="Cambria Math" panose="02040503050406030204" pitchFamily="18" charset="0"/>
                          </a:rPr>
                          <m:t>𝑝</m:t>
                        </m:r>
                      </m:sub>
                    </m:sSub>
                  </m:oMath>
                </a14:m>
                <a:r>
                  <a:rPr lang="en-US" sz="3200" dirty="0"/>
                  <a:t> and </a:t>
                </a:r>
                <a14:m>
                  <m:oMath xmlns:m="http://schemas.openxmlformats.org/officeDocument/2006/math">
                    <m:r>
                      <a:rPr lang="en-US" sz="3200" i="1">
                        <a:solidFill>
                          <a:srgbClr val="00B0F0"/>
                        </a:solidFill>
                        <a:latin typeface="Cambria Math" panose="02040503050406030204" pitchFamily="18" charset="0"/>
                      </a:rPr>
                      <m:t>𝐷</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𝑥</m:t>
                        </m:r>
                      </m:e>
                      <m:sub>
                        <m:r>
                          <a:rPr lang="en-US" sz="3200" i="1">
                            <a:solidFill>
                              <a:srgbClr val="C00000"/>
                            </a:solidFill>
                            <a:latin typeface="Cambria Math" panose="02040503050406030204" pitchFamily="18" charset="0"/>
                          </a:rPr>
                          <m:t>𝑞</m:t>
                        </m:r>
                      </m:sub>
                    </m:sSub>
                  </m:oMath>
                </a14:m>
                <a:r>
                  <a:rPr lang="en-US" sz="3200" dirty="0"/>
                  <a:t> is small, i.e.,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0" smtClean="0">
                            <a:solidFill>
                              <a:srgbClr val="C00000"/>
                            </a:solidFill>
                            <a:latin typeface="Cambria Math" panose="02040503050406030204" pitchFamily="18" charset="0"/>
                          </a:rPr>
                          <m:t>1</m:t>
                        </m:r>
                      </m:num>
                      <m:den>
                        <m:r>
                          <m:rPr>
                            <m:sty m:val="p"/>
                          </m:rPr>
                          <a:rPr lang="en-US" sz="3200">
                            <a:solidFill>
                              <a:srgbClr val="C00000"/>
                            </a:solidFill>
                            <a:latin typeface="Cambria Math" panose="02040503050406030204" pitchFamily="18" charset="0"/>
                          </a:rPr>
                          <m:t>poly</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r>
                          <a:rPr lang="en-US" sz="3200" i="1">
                            <a:solidFill>
                              <a:srgbClr val="C00000"/>
                            </a:solidFill>
                            <a:latin typeface="Cambria Math" panose="02040503050406030204" pitchFamily="18" charset="0"/>
                          </a:rPr>
                          <m:t>)</m:t>
                        </m:r>
                      </m:den>
                    </m:f>
                  </m:oMath>
                </a14:m>
                <a:endParaRPr lang="en-US" sz="3200" dirty="0"/>
              </a:p>
              <a:p>
                <a:pPr lvl="1">
                  <a:buClr>
                    <a:schemeClr val="tx1"/>
                  </a:buClr>
                </a:pPr>
                <a:r>
                  <a:rPr lang="en-US" sz="3200" dirty="0"/>
                  <a:t>Moments of the distributions of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𝐷</m:t>
                        </m:r>
                      </m:e>
                      <m:sub>
                        <m:r>
                          <a:rPr lang="en-US" sz="3200" i="1">
                            <a:solidFill>
                              <a:srgbClr val="C00000"/>
                            </a:solidFill>
                            <a:latin typeface="Cambria Math" panose="02040503050406030204" pitchFamily="18" charset="0"/>
                          </a:rPr>
                          <m:t>𝑝</m:t>
                        </m:r>
                      </m:sub>
                    </m:sSub>
                  </m:oMath>
                </a14:m>
                <a:r>
                  <a:rPr lang="en-US" sz="3200" dirty="0"/>
                  <a:t>and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𝑞</m:t>
                        </m:r>
                      </m:sub>
                    </m:sSub>
                  </m:oMath>
                </a14:m>
                <a:r>
                  <a:rPr lang="en-US" sz="3200" dirty="0"/>
                  <a:t> match</a:t>
                </a:r>
              </a:p>
              <a:p>
                <a:pPr lvl="1">
                  <a:buClr>
                    <a:schemeClr val="tx1"/>
                  </a:buClr>
                </a:pPr>
                <a:endParaRPr lang="en-US" sz="3200" dirty="0"/>
              </a:p>
            </p:txBody>
          </p:sp>
        </mc:Choice>
        <mc:Fallback xmlns="">
          <p:sp>
            <p:nvSpPr>
              <p:cNvPr id="9" name="Content Placeholder 2">
                <a:extLst>
                  <a:ext uri="{FF2B5EF4-FFF2-40B4-BE49-F238E27FC236}">
                    <a16:creationId xmlns:a16="http://schemas.microsoft.com/office/drawing/2014/main" id="{2244ECC2-E66D-631C-FC23-741A9D1F77BF}"/>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a:stretch>
              </a:blipFill>
            </p:spPr>
            <p:txBody>
              <a:bodyPr/>
              <a:lstStyle/>
              <a:p>
                <a:r>
                  <a:rPr lang="en-US">
                    <a:noFill/>
                  </a:rPr>
                  <a:t> </a:t>
                </a:r>
              </a:p>
            </p:txBody>
          </p:sp>
        </mc:Fallback>
      </mc:AlternateContent>
    </p:spTree>
    <p:extLst>
      <p:ext uri="{BB962C8B-B14F-4D97-AF65-F5344CB8AC3E}">
        <p14:creationId xmlns:p14="http://schemas.microsoft.com/office/powerpoint/2010/main" val="375345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a:xfrm>
            <a:off x="838200" y="182900"/>
            <a:ext cx="10515600" cy="1325563"/>
          </a:xfrm>
        </p:spPr>
        <p:txBody>
          <a:bodyPr/>
          <a:lstStyle/>
          <a:p>
            <a:r>
              <a:rPr lang="en-US" dirty="0">
                <a:solidFill>
                  <a:srgbClr val="C00000"/>
                </a:solidFill>
              </a:rPr>
              <a:t>Moment Matching</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682511" y="1648203"/>
                <a:ext cx="11020720" cy="4575175"/>
              </a:xfrm>
            </p:spPr>
            <p:txBody>
              <a:bodyPr>
                <a:normAutofit/>
              </a:bodyPr>
              <a:lstStyle/>
              <a:p>
                <a:pPr>
                  <a:buClr>
                    <a:schemeClr val="tx1"/>
                  </a:buClr>
                </a:pPr>
                <a:r>
                  <a:rPr lang="en-US" sz="3200" dirty="0"/>
                  <a:t>Want </a:t>
                </a:r>
                <a14:m>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𝐸</m:t>
                        </m:r>
                      </m:e>
                      <m:sub>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sub>
                    </m:sSub>
                    <m:d>
                      <m:dPr>
                        <m:begChr m:val="["/>
                        <m:endChr m:val="]"/>
                        <m:ctrlPr>
                          <a:rPr lang="en-US" sz="3200" i="1">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𝑋</m:t>
                            </m:r>
                          </m:e>
                          <m:sup>
                            <m:r>
                              <a:rPr lang="en-US" sz="3200" b="0" i="1" smtClean="0">
                                <a:solidFill>
                                  <a:srgbClr val="C00000"/>
                                </a:solidFill>
                                <a:latin typeface="Cambria Math" panose="02040503050406030204" pitchFamily="18" charset="0"/>
                              </a:rPr>
                              <m:t>𝑘</m:t>
                            </m:r>
                          </m:sup>
                        </m:sSup>
                      </m:e>
                    </m:d>
                    <m:r>
                      <a:rPr lang="en-US" sz="3200" b="0" i="1" smtClean="0">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𝐸</m:t>
                        </m:r>
                      </m:e>
                      <m:sub>
                        <m:r>
                          <a:rPr lang="en-US" sz="3200" i="1">
                            <a:solidFill>
                              <a:srgbClr val="C00000"/>
                            </a:solidFill>
                            <a:latin typeface="Cambria Math" panose="02040503050406030204" pitchFamily="18" charset="0"/>
                          </a:rPr>
                          <m:t>𝑋</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𝑞</m:t>
                            </m:r>
                          </m:sub>
                        </m:sSub>
                      </m:sub>
                    </m:sSub>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𝑋</m:t>
                            </m:r>
                          </m:e>
                          <m:sup>
                            <m:r>
                              <a:rPr lang="en-US" sz="3200" i="1">
                                <a:solidFill>
                                  <a:srgbClr val="C00000"/>
                                </a:solidFill>
                                <a:latin typeface="Cambria Math" panose="02040503050406030204" pitchFamily="18" charset="0"/>
                              </a:rPr>
                              <m:t>𝑘</m:t>
                            </m:r>
                          </m:sup>
                        </m:sSup>
                      </m:e>
                    </m:d>
                  </m:oMath>
                </a14:m>
                <a:r>
                  <a:rPr lang="en-US" sz="3200" i="1" dirty="0"/>
                  <a:t> </a:t>
                </a:r>
                <a:r>
                  <a:rPr lang="en-US" sz="3200" dirty="0"/>
                  <a:t>for all </a:t>
                </a:r>
                <a14:m>
                  <m:oMath xmlns:m="http://schemas.openxmlformats.org/officeDocument/2006/math">
                    <m:r>
                      <a:rPr lang="en-US" sz="3200" b="0" i="1" smtClean="0">
                        <a:solidFill>
                          <a:srgbClr val="C00000"/>
                        </a:solidFill>
                        <a:latin typeface="Cambria Math" panose="02040503050406030204" pitchFamily="18" charset="0"/>
                      </a:rPr>
                      <m:t>𝑘</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𝐾</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𝑂</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𝑟</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r>
                      <a:rPr lang="en-US" sz="3200" b="0" i="1" smtClean="0">
                        <a:solidFill>
                          <a:srgbClr val="C00000"/>
                        </a:solidFill>
                        <a:latin typeface="Cambria Math" panose="02040503050406030204" pitchFamily="18" charset="0"/>
                      </a:rPr>
                      <m:t>)</m:t>
                    </m:r>
                  </m:oMath>
                </a14:m>
                <a:endParaRPr lang="en-US" sz="3200" i="1" dirty="0"/>
              </a:p>
              <a:p>
                <a:pPr>
                  <a:buClr>
                    <a:schemeClr val="tx1"/>
                  </a:buClr>
                </a:pPr>
                <a:r>
                  <a:rPr lang="en-US" sz="3200" dirty="0">
                    <a:solidFill>
                      <a:srgbClr val="0070C0"/>
                    </a:solidFill>
                  </a:rPr>
                  <a:t>[LarsenWeinsteinYu20, </a:t>
                </a:r>
                <a:r>
                  <a:rPr lang="en-US" sz="3200" dirty="0" err="1">
                    <a:solidFill>
                      <a:srgbClr val="0070C0"/>
                    </a:solidFill>
                  </a:rPr>
                  <a:t>Sherstov</a:t>
                </a:r>
                <a:r>
                  <a:rPr lang="en-US" sz="3200" dirty="0">
                    <a:solidFill>
                      <a:srgbClr val="0070C0"/>
                    </a:solidFill>
                  </a:rPr>
                  <a:t>]</a:t>
                </a:r>
                <a:r>
                  <a:rPr lang="en-US" sz="3200" dirty="0"/>
                  <a:t> There is a degree </a:t>
                </a:r>
                <a14:m>
                  <m:oMath xmlns:m="http://schemas.openxmlformats.org/officeDocument/2006/math">
                    <m:r>
                      <a:rPr lang="en-US" sz="3200" b="0" i="1" smtClean="0">
                        <a:solidFill>
                          <a:srgbClr val="C00000"/>
                        </a:solidFill>
                        <a:latin typeface="Cambria Math" panose="02040503050406030204" pitchFamily="18" charset="0"/>
                      </a:rPr>
                      <m:t>𝑅</m:t>
                    </m:r>
                  </m:oMath>
                </a14:m>
                <a:r>
                  <a:rPr lang="en-US" sz="3200" dirty="0"/>
                  <a:t> polynomial </a:t>
                </a:r>
                <a14:m>
                  <m:oMath xmlns:m="http://schemas.openxmlformats.org/officeDocument/2006/math">
                    <m:r>
                      <a:rPr lang="en-US" sz="3200" b="0" i="1" smtClean="0">
                        <a:solidFill>
                          <a:srgbClr val="C00000"/>
                        </a:solidFill>
                        <a:latin typeface="Cambria Math" panose="02040503050406030204" pitchFamily="18" charset="0"/>
                      </a:rPr>
                      <m:t>𝑄</m:t>
                    </m:r>
                  </m:oMath>
                </a14:m>
                <a:r>
                  <a:rPr lang="en-US" sz="3200" dirty="0"/>
                  <a:t> such that for all </a:t>
                </a:r>
                <a14:m>
                  <m:oMath xmlns:m="http://schemas.openxmlformats.org/officeDocument/2006/math">
                    <m:r>
                      <a:rPr lang="en-US" sz="3200" i="1">
                        <a:solidFill>
                          <a:srgbClr val="C00000"/>
                        </a:solidFill>
                        <a:latin typeface="Cambria Math" panose="02040503050406030204" pitchFamily="18" charset="0"/>
                      </a:rPr>
                      <m:t>𝑡</m:t>
                    </m:r>
                    <m:r>
                      <a:rPr lang="en-US" sz="3200" b="0" i="1" smtClean="0">
                        <a:solidFill>
                          <a:srgbClr val="C00000"/>
                        </a:solidFill>
                        <a:latin typeface="Cambria Math" panose="02040503050406030204" pitchFamily="18" charset="0"/>
                      </a:rPr>
                      <m:t>&lt;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𝑅</m:t>
                        </m:r>
                      </m:e>
                      <m:sup>
                        <m:r>
                          <a:rPr lang="en-US" sz="3200" b="0" i="1" smtClean="0">
                            <a:solidFill>
                              <a:srgbClr val="C00000"/>
                            </a:solidFill>
                            <a:latin typeface="Cambria Math" panose="02040503050406030204" pitchFamily="18" charset="0"/>
                          </a:rPr>
                          <m:t>1/2</m:t>
                        </m:r>
                      </m:sup>
                    </m:sSup>
                  </m:oMath>
                </a14:m>
                <a:r>
                  <a:rPr lang="en-US" sz="3200" i="1" dirty="0"/>
                  <a:t> </a:t>
                </a:r>
                <a:r>
                  <a:rPr lang="en-US" sz="3200" dirty="0"/>
                  <a:t>and constant </a:t>
                </a:r>
                <a14:m>
                  <m:oMath xmlns:m="http://schemas.openxmlformats.org/officeDocument/2006/math">
                    <m:r>
                      <a:rPr lang="en-US" sz="3200" b="0" i="1" smtClean="0">
                        <a:solidFill>
                          <a:srgbClr val="C00000"/>
                        </a:solidFill>
                        <a:latin typeface="Cambria Math" panose="02040503050406030204" pitchFamily="18" charset="0"/>
                      </a:rPr>
                      <m:t>𝜀</m:t>
                    </m:r>
                    <m:r>
                      <a:rPr lang="en-US" sz="3200" b="0" i="1" smtClean="0">
                        <a:latin typeface="Cambria Math" panose="02040503050406030204" pitchFamily="18" charset="0"/>
                      </a:rPr>
                      <m:t>:</m:t>
                    </m:r>
                  </m:oMath>
                </a14:m>
                <a:endParaRPr lang="en-US" sz="3200" dirty="0"/>
              </a:p>
            </p:txBody>
          </p:sp>
        </mc:Choice>
        <mc:Fallback>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682511" y="1648203"/>
                <a:ext cx="11020720" cy="4575175"/>
              </a:xfrm>
              <a:blipFill>
                <a:blip r:embed="rId3"/>
                <a:stretch>
                  <a:fillRect l="-1272" t="-17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C7FE8CF-42B9-CF40-4FD0-576427B2D124}"/>
                  </a:ext>
                </a:extLst>
              </p:cNvPr>
              <p:cNvSpPr txBox="1"/>
              <p:nvPr/>
            </p:nvSpPr>
            <p:spPr>
              <a:xfrm>
                <a:off x="-188226" y="4003582"/>
                <a:ext cx="616735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𝑄</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m:t>
                              </m:r>
                            </m:e>
                          </m:d>
                        </m:e>
                      </m:d>
                      <m:r>
                        <a:rPr lang="en-US" sz="3200" b="0" i="1" smtClean="0">
                          <a:solidFill>
                            <a:srgbClr val="C00000"/>
                          </a:solidFill>
                          <a:latin typeface="Cambria Math" panose="02040503050406030204" pitchFamily="18" charset="0"/>
                        </a:rPr>
                        <m:t>&gt;</m:t>
                      </m:r>
                      <m:r>
                        <a:rPr lang="en-US" sz="3200" i="1">
                          <a:solidFill>
                            <a:srgbClr val="C00000"/>
                          </a:solidFill>
                          <a:latin typeface="Cambria Math" panose="02040503050406030204" pitchFamily="18" charset="0"/>
                        </a:rPr>
                        <m:t>𝜀</m:t>
                      </m:r>
                    </m:oMath>
                  </m:oMathPara>
                </a14:m>
                <a:endParaRPr lang="en-US" sz="3200" dirty="0"/>
              </a:p>
            </p:txBody>
          </p:sp>
        </mc:Choice>
        <mc:Fallback>
          <p:sp>
            <p:nvSpPr>
              <p:cNvPr id="6" name="TextBox 5">
                <a:extLst>
                  <a:ext uri="{FF2B5EF4-FFF2-40B4-BE49-F238E27FC236}">
                    <a16:creationId xmlns:a16="http://schemas.microsoft.com/office/drawing/2014/main" id="{DC7FE8CF-42B9-CF40-4FD0-576427B2D124}"/>
                  </a:ext>
                </a:extLst>
              </p:cNvPr>
              <p:cNvSpPr txBox="1">
                <a:spLocks noRot="1" noChangeAspect="1" noMove="1" noResize="1" noEditPoints="1" noAdjustHandles="1" noChangeArrowheads="1" noChangeShapeType="1" noTextEdit="1"/>
              </p:cNvSpPr>
              <p:nvPr/>
            </p:nvSpPr>
            <p:spPr>
              <a:xfrm>
                <a:off x="-188226" y="4003582"/>
                <a:ext cx="6167356"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D124FF-6CE3-AFFB-13DA-790F5218BC94}"/>
                  </a:ext>
                </a:extLst>
              </p:cNvPr>
              <p:cNvSpPr txBox="1"/>
              <p:nvPr/>
            </p:nvSpPr>
            <p:spPr>
              <a:xfrm>
                <a:off x="1151793" y="5031614"/>
                <a:ext cx="5129163" cy="14775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3200" i="1" smtClean="0">
                              <a:solidFill>
                                <a:srgbClr val="C00000"/>
                              </a:solidFill>
                              <a:latin typeface="Cambria Math" panose="02040503050406030204" pitchFamily="18" charset="0"/>
                            </a:rPr>
                          </m:ctrlPr>
                        </m:naryPr>
                        <m:sub>
                          <m:r>
                            <m:rPr>
                              <m:brk m:alnAt="23"/>
                            </m:rP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=0</m:t>
                          </m:r>
                        </m:sub>
                        <m:sup>
                          <m:r>
                            <a:rPr lang="en-US" sz="3200" b="0" i="1" smtClean="0">
                              <a:solidFill>
                                <a:srgbClr val="C00000"/>
                              </a:solidFill>
                              <a:latin typeface="Cambria Math" panose="02040503050406030204" pitchFamily="18" charset="0"/>
                            </a:rPr>
                            <m:t>𝑅</m:t>
                          </m:r>
                        </m:sup>
                        <m:e>
                          <m:sSup>
                            <m:sSupPr>
                              <m:ctrlPr>
                                <a:rPr lang="en-US" sz="3200" b="0" i="1" smtClean="0">
                                  <a:solidFill>
                                    <a:srgbClr val="C00000"/>
                                  </a:solidFill>
                                  <a:latin typeface="Cambria Math" panose="02040503050406030204" pitchFamily="18" charset="0"/>
                                </a:rPr>
                              </m:ctrlPr>
                            </m:sSupPr>
                            <m:e>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e>
                              </m:d>
                            </m:e>
                            <m:sup>
                              <m:r>
                                <a:rPr lang="en-US" sz="3200" b="0" i="1" smtClean="0">
                                  <a:solidFill>
                                    <a:srgbClr val="C00000"/>
                                  </a:solidFill>
                                  <a:latin typeface="Cambria Math" panose="02040503050406030204" pitchFamily="18" charset="0"/>
                                </a:rPr>
                                <m:t>𝑖</m:t>
                              </m:r>
                            </m:sup>
                          </m:sSup>
                          <m:d>
                            <m:dPr>
                              <m:ctrlPr>
                                <a:rPr lang="en-US" sz="3200" i="1">
                                  <a:solidFill>
                                    <a:srgbClr val="C00000"/>
                                  </a:solidFill>
                                  <a:latin typeface="Cambria Math" panose="02040503050406030204" pitchFamily="18" charset="0"/>
                                </a:rPr>
                              </m:ctrlPr>
                            </m:dPr>
                            <m:e>
                              <m:f>
                                <m:fPr>
                                  <m:type m:val="noBa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𝑅</m:t>
                                  </m:r>
                                </m:num>
                                <m:den>
                                  <m:r>
                                    <a:rPr lang="en-US" sz="3200" i="1">
                                      <a:solidFill>
                                        <a:srgbClr val="C00000"/>
                                      </a:solidFill>
                                      <a:latin typeface="Cambria Math" panose="02040503050406030204" pitchFamily="18" charset="0"/>
                                    </a:rPr>
                                    <m:t>𝑖</m:t>
                                  </m:r>
                                </m:den>
                              </m:f>
                            </m:e>
                          </m:d>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𝑄</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𝑖</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𝑖</m:t>
                              </m:r>
                            </m:e>
                            <m:sup>
                              <m:r>
                                <a:rPr lang="en-US" sz="3200" b="0" i="1" smtClean="0">
                                  <a:solidFill>
                                    <a:srgbClr val="C00000"/>
                                  </a:solidFill>
                                  <a:latin typeface="Cambria Math" panose="02040503050406030204" pitchFamily="18" charset="0"/>
                                </a:rPr>
                                <m:t>𝑡</m:t>
                              </m:r>
                            </m:sup>
                          </m:sSup>
                        </m:e>
                      </m:nary>
                      <m:r>
                        <a:rPr lang="en-US" sz="3200" b="0" i="1" smtClean="0">
                          <a:solidFill>
                            <a:srgbClr val="C00000"/>
                          </a:solidFill>
                          <a:latin typeface="Cambria Math" panose="02040503050406030204" pitchFamily="18" charset="0"/>
                        </a:rPr>
                        <m:t>=0</m:t>
                      </m:r>
                    </m:oMath>
                  </m:oMathPara>
                </a14:m>
                <a:endParaRPr lang="en-US" sz="3200" dirty="0"/>
              </a:p>
            </p:txBody>
          </p:sp>
        </mc:Choice>
        <mc:Fallback xmlns="">
          <p:sp>
            <p:nvSpPr>
              <p:cNvPr id="8" name="TextBox 7">
                <a:extLst>
                  <a:ext uri="{FF2B5EF4-FFF2-40B4-BE49-F238E27FC236}">
                    <a16:creationId xmlns:a16="http://schemas.microsoft.com/office/drawing/2014/main" id="{0BD124FF-6CE3-AFFB-13DA-790F5218BC94}"/>
                  </a:ext>
                </a:extLst>
              </p:cNvPr>
              <p:cNvSpPr txBox="1">
                <a:spLocks noRot="1" noChangeAspect="1" noMove="1" noResize="1" noEditPoints="1" noAdjustHandles="1" noChangeArrowheads="1" noChangeShapeType="1" noTextEdit="1"/>
              </p:cNvSpPr>
              <p:nvPr/>
            </p:nvSpPr>
            <p:spPr>
              <a:xfrm>
                <a:off x="1151793" y="5031614"/>
                <a:ext cx="5129163" cy="1477520"/>
              </a:xfrm>
              <a:prstGeom prst="rect">
                <a:avLst/>
              </a:prstGeom>
              <a:blipFill>
                <a:blip r:embed="rId5"/>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BE51D50-C7EE-29AD-715A-69D411848979}"/>
              </a:ext>
            </a:extLst>
          </p:cNvPr>
          <p:cNvSpPr txBox="1"/>
          <p:nvPr/>
        </p:nvSpPr>
        <p:spPr>
          <a:xfrm>
            <a:off x="6577148" y="4003582"/>
            <a:ext cx="5126083" cy="954107"/>
          </a:xfrm>
          <a:prstGeom prst="rect">
            <a:avLst/>
          </a:prstGeom>
          <a:noFill/>
        </p:spPr>
        <p:txBody>
          <a:bodyPr wrap="none" rtlCol="0">
            <a:spAutoFit/>
          </a:bodyPr>
          <a:lstStyle/>
          <a:p>
            <a:pPr algn="ctr"/>
            <a:r>
              <a:rPr lang="en-US" sz="2800" dirty="0"/>
              <a:t>Allows creating distributions with </a:t>
            </a:r>
          </a:p>
          <a:p>
            <a:pPr algn="ctr"/>
            <a:r>
              <a:rPr lang="en-US" sz="2800" dirty="0"/>
              <a:t>large probability at 0</a:t>
            </a:r>
          </a:p>
        </p:txBody>
      </p:sp>
      <p:sp>
        <p:nvSpPr>
          <p:cNvPr id="5" name="TextBox 4">
            <a:extLst>
              <a:ext uri="{FF2B5EF4-FFF2-40B4-BE49-F238E27FC236}">
                <a16:creationId xmlns:a16="http://schemas.microsoft.com/office/drawing/2014/main" id="{33441177-381E-F8CE-0B80-8993D9FBCDD2}"/>
              </a:ext>
            </a:extLst>
          </p:cNvPr>
          <p:cNvSpPr txBox="1"/>
          <p:nvPr/>
        </p:nvSpPr>
        <p:spPr>
          <a:xfrm>
            <a:off x="6716325" y="5504612"/>
            <a:ext cx="5126083" cy="954107"/>
          </a:xfrm>
          <a:prstGeom prst="rect">
            <a:avLst/>
          </a:prstGeom>
          <a:noFill/>
        </p:spPr>
        <p:txBody>
          <a:bodyPr wrap="none" rtlCol="0">
            <a:spAutoFit/>
          </a:bodyPr>
          <a:lstStyle/>
          <a:p>
            <a:pPr algn="ctr"/>
            <a:r>
              <a:rPr lang="en-US" sz="2800" dirty="0"/>
              <a:t>Allows creating distributions with </a:t>
            </a:r>
          </a:p>
          <a:p>
            <a:pPr algn="ctr"/>
            <a:r>
              <a:rPr lang="en-US" sz="2800" dirty="0"/>
              <a:t>first t matching moments</a:t>
            </a:r>
          </a:p>
        </p:txBody>
      </p:sp>
    </p:spTree>
    <p:extLst>
      <p:ext uri="{BB962C8B-B14F-4D97-AF65-F5344CB8AC3E}">
        <p14:creationId xmlns:p14="http://schemas.microsoft.com/office/powerpoint/2010/main" val="302359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4" grpId="0"/>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Moment Matching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575175"/>
              </a:xfrm>
            </p:spPr>
            <p:txBody>
              <a:bodyPr>
                <a:normAutofit/>
              </a:bodyPr>
              <a:lstStyle/>
              <a:p>
                <a:pPr>
                  <a:buClr>
                    <a:schemeClr val="tx1"/>
                  </a:buClr>
                </a:pPr>
                <a:r>
                  <a:rPr lang="en-US" sz="3200" dirty="0"/>
                  <a:t>Want </a:t>
                </a:r>
                <a14:m>
                  <m:oMath xmlns:m="http://schemas.openxmlformats.org/officeDocument/2006/math">
                    <m:sSub>
                      <m:sSubPr>
                        <m:ctrlPr>
                          <a:rPr lang="en-US" sz="3200" i="1" smtClean="0">
                            <a:solidFill>
                              <a:srgbClr val="C00000"/>
                            </a:solidFill>
                            <a:latin typeface="Cambria Math" panose="02040503050406030204" pitchFamily="18" charset="0"/>
                          </a:rPr>
                        </m:ctrlPr>
                      </m:sSubPr>
                      <m:e>
                        <m:r>
                          <m:rPr>
                            <m:sty m:val="p"/>
                          </m:rPr>
                          <a:rPr lang="en-US" sz="3200">
                            <a:solidFill>
                              <a:srgbClr val="C00000"/>
                            </a:solidFill>
                            <a:latin typeface="Cambria Math" panose="02040503050406030204" pitchFamily="18" charset="0"/>
                          </a:rPr>
                          <m:t>Ex</m:t>
                        </m:r>
                      </m:e>
                      <m:sub>
                        <m:r>
                          <a:rPr lang="en-US" sz="3200" b="0" i="1" smtClean="0">
                            <a:solidFill>
                              <a:srgbClr val="C00000"/>
                            </a:solidFill>
                            <a:latin typeface="Cambria Math" panose="02040503050406030204" pitchFamily="18" charset="0"/>
                          </a:rPr>
                          <m:t>𝑋</m:t>
                        </m:r>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sub>
                    </m:sSub>
                    <m:d>
                      <m:dPr>
                        <m:begChr m:val="["/>
                        <m:endChr m:val="]"/>
                        <m:ctrlPr>
                          <a:rPr lang="en-US" sz="3200" i="1">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𝑋</m:t>
                            </m:r>
                          </m:e>
                          <m:sup>
                            <m:r>
                              <a:rPr lang="en-US" sz="3200" b="0" i="1" smtClean="0">
                                <a:solidFill>
                                  <a:srgbClr val="C00000"/>
                                </a:solidFill>
                                <a:latin typeface="Cambria Math" panose="02040503050406030204" pitchFamily="18" charset="0"/>
                              </a:rPr>
                              <m:t>𝑘</m:t>
                            </m:r>
                          </m:sup>
                        </m:sSup>
                      </m:e>
                    </m:d>
                    <m:r>
                      <a:rPr lang="en-US" sz="3200" b="0" i="0" smtClean="0">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m:rPr>
                            <m:sty m:val="p"/>
                          </m:rPr>
                          <a:rPr lang="en-US" sz="3200">
                            <a:solidFill>
                              <a:srgbClr val="C00000"/>
                            </a:solidFill>
                            <a:latin typeface="Cambria Math" panose="02040503050406030204" pitchFamily="18" charset="0"/>
                          </a:rPr>
                          <m:t>Ex</m:t>
                        </m:r>
                      </m:e>
                      <m:sub>
                        <m:r>
                          <a:rPr lang="en-US" sz="3200" i="1">
                            <a:solidFill>
                              <a:srgbClr val="C00000"/>
                            </a:solidFill>
                            <a:latin typeface="Cambria Math" panose="02040503050406030204" pitchFamily="18" charset="0"/>
                          </a:rPr>
                          <m:t>𝑋</m:t>
                        </m:r>
                        <m:r>
                          <a:rPr lang="en-US" sz="3200" i="1">
                            <a:solidFill>
                              <a:srgbClr val="C00000"/>
                            </a:solidFill>
                            <a:latin typeface="Cambria Math" panose="02040503050406030204" pitchFamily="18" charset="0"/>
                          </a:rPr>
                          <m:t>∼</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𝑞</m:t>
                            </m:r>
                          </m:sub>
                        </m:sSub>
                      </m:sub>
                    </m:sSub>
                    <m:d>
                      <m:dPr>
                        <m:begChr m:val="["/>
                        <m:endChr m:val="]"/>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𝑋</m:t>
                            </m:r>
                          </m:e>
                          <m:sup>
                            <m:r>
                              <a:rPr lang="en-US" sz="3200" i="1">
                                <a:solidFill>
                                  <a:srgbClr val="C00000"/>
                                </a:solidFill>
                                <a:latin typeface="Cambria Math" panose="02040503050406030204" pitchFamily="18" charset="0"/>
                              </a:rPr>
                              <m:t>𝑘</m:t>
                            </m:r>
                          </m:sup>
                        </m:sSup>
                      </m:e>
                    </m:d>
                  </m:oMath>
                </a14:m>
                <a:r>
                  <a:rPr lang="en-US" sz="3200" dirty="0"/>
                  <a:t> for all </a:t>
                </a:r>
                <a14:m>
                  <m:oMath xmlns:m="http://schemas.openxmlformats.org/officeDocument/2006/math">
                    <m:r>
                      <a:rPr lang="en-US" sz="3200" b="0" i="1" smtClean="0">
                        <a:solidFill>
                          <a:srgbClr val="C00000"/>
                        </a:solidFill>
                        <a:latin typeface="Cambria Math" panose="02040503050406030204" pitchFamily="18" charset="0"/>
                      </a:rPr>
                      <m:t>𝑘</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𝐾</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𝑂</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𝑟</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r>
                      <a:rPr lang="en-US" sz="3200" b="0" i="1" smtClean="0">
                        <a:solidFill>
                          <a:srgbClr val="C00000"/>
                        </a:solidFill>
                        <a:latin typeface="Cambria Math" panose="02040503050406030204" pitchFamily="18" charset="0"/>
                      </a:rPr>
                      <m:t>)</m:t>
                    </m:r>
                  </m:oMath>
                </a14:m>
                <a:endParaRPr lang="en-US" sz="3200" dirty="0"/>
              </a:p>
              <a:p>
                <a:pPr>
                  <a:buClr>
                    <a:schemeClr val="tx1"/>
                  </a:buClr>
                </a:pPr>
                <a:r>
                  <a:rPr lang="en-US" sz="3200" dirty="0"/>
                  <a:t>There exists </a:t>
                </a:r>
                <a:r>
                  <a:rPr lang="en-US" sz="3200" dirty="0">
                    <a:solidFill>
                      <a:srgbClr val="0070C0"/>
                    </a:solidFill>
                  </a:rPr>
                  <a:t>[LarsenWeinsteinYu20]</a:t>
                </a:r>
                <a:r>
                  <a:rPr lang="en-US" sz="3200" dirty="0"/>
                  <a:t> a polynomial </a:t>
                </a:r>
                <a14:m>
                  <m:oMath xmlns:m="http://schemas.openxmlformats.org/officeDocument/2006/math">
                    <m:r>
                      <a:rPr lang="en-US" sz="3200" b="0" i="1" smtClean="0">
                        <a:solidFill>
                          <a:srgbClr val="C00000"/>
                        </a:solidFill>
                        <a:latin typeface="Cambria Math" panose="02040503050406030204" pitchFamily="18" charset="0"/>
                      </a:rPr>
                      <m:t>𝑄</m:t>
                    </m:r>
                  </m:oMath>
                </a14:m>
                <a:r>
                  <a:rPr lang="en-US" sz="3200" dirty="0"/>
                  <a:t> such that </a:t>
                </a:r>
                <a14:m>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𝑄</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0</m:t>
                            </m:r>
                          </m:e>
                        </m:d>
                      </m:e>
                    </m:d>
                    <m:r>
                      <a:rPr lang="en-US" sz="3200" b="0" i="1"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Ω</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e>
                    </m:d>
                  </m:oMath>
                </a14:m>
                <a:r>
                  <a:rPr lang="en-US" sz="3200" dirty="0"/>
                  <a:t> and for all </a:t>
                </a:r>
                <a14:m>
                  <m:oMath xmlns:m="http://schemas.openxmlformats.org/officeDocument/2006/math">
                    <m:r>
                      <a:rPr lang="en-US" sz="3200" i="1">
                        <a:solidFill>
                          <a:srgbClr val="C00000"/>
                        </a:solidFill>
                        <a:latin typeface="Cambria Math" panose="02040503050406030204" pitchFamily="18" charset="0"/>
                      </a:rPr>
                      <m:t>𝑡</m:t>
                    </m:r>
                    <m:r>
                      <a:rPr lang="en-US" sz="3200" b="0" i="1" smtClean="0">
                        <a:solidFill>
                          <a:srgbClr val="C00000"/>
                        </a:solidFill>
                        <a:latin typeface="Cambria Math" panose="02040503050406030204" pitchFamily="18" charset="0"/>
                      </a:rPr>
                      <m:t>&lt;</m:t>
                    </m:r>
                    <m:r>
                      <a:rPr lang="en-US" sz="3200" b="0" i="1" smtClean="0">
                        <a:solidFill>
                          <a:srgbClr val="C00000"/>
                        </a:solidFill>
                        <a:latin typeface="Cambria Math" panose="02040503050406030204" pitchFamily="18" charset="0"/>
                      </a:rPr>
                      <m:t>𝑅</m:t>
                    </m:r>
                    <m:r>
                      <a:rPr lang="en-US" sz="3200" b="0" i="1" smtClean="0">
                        <a:solidFill>
                          <a:srgbClr val="C00000"/>
                        </a:solidFill>
                        <a:latin typeface="Cambria Math" panose="02040503050406030204" pitchFamily="18" charset="0"/>
                      </a:rPr>
                      <m:t>−</m:t>
                    </m:r>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deg</m:t>
                        </m:r>
                      </m:fName>
                      <m:e>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𝑄</m:t>
                            </m:r>
                          </m:e>
                        </m:d>
                      </m:e>
                    </m:func>
                    <m:r>
                      <a:rPr lang="en-US" sz="3200" b="0" i="1" smtClean="0">
                        <a:solidFill>
                          <a:srgbClr val="C00000"/>
                        </a:solidFill>
                        <a:latin typeface="Cambria Math" panose="02040503050406030204" pitchFamily="18" charset="0"/>
                      </a:rPr>
                      <m:t>:</m:t>
                    </m:r>
                  </m:oMath>
                </a14:m>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575175"/>
              </a:xfrm>
              <a:blipFill>
                <a:blip r:embed="rId3"/>
                <a:stretch>
                  <a:fillRect l="-1273" t="-2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7FE8CF-42B9-CF40-4FD0-576427B2D124}"/>
                  </a:ext>
                </a:extLst>
              </p:cNvPr>
              <p:cNvSpPr txBox="1"/>
              <p:nvPr/>
            </p:nvSpPr>
            <p:spPr>
              <a:xfrm>
                <a:off x="7394936" y="3413945"/>
                <a:ext cx="4429418" cy="14775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3200" i="1" smtClean="0">
                              <a:solidFill>
                                <a:srgbClr val="C00000"/>
                              </a:solidFill>
                              <a:latin typeface="Cambria Math" panose="02040503050406030204" pitchFamily="18" charset="0"/>
                            </a:rPr>
                          </m:ctrlPr>
                        </m:naryPr>
                        <m:sub>
                          <m:r>
                            <m:rPr>
                              <m:brk m:alnAt="23"/>
                            </m:rP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=0</m:t>
                          </m:r>
                        </m:sub>
                        <m:sup>
                          <m:r>
                            <a:rPr lang="en-US" sz="3200" b="0" i="1" smtClean="0">
                              <a:solidFill>
                                <a:srgbClr val="C00000"/>
                              </a:solidFill>
                              <a:latin typeface="Cambria Math" panose="02040503050406030204" pitchFamily="18" charset="0"/>
                            </a:rPr>
                            <m:t>𝑅</m:t>
                          </m:r>
                        </m:sup>
                        <m:e>
                          <m:d>
                            <m:dPr>
                              <m:begChr m:val="|"/>
                              <m:endChr m:val="|"/>
                              <m:ctrlPr>
                                <a:rPr lang="en-US" sz="3200" i="1" smtClean="0">
                                  <a:solidFill>
                                    <a:srgbClr val="C00000"/>
                                  </a:solidFill>
                                  <a:latin typeface="Cambria Math" panose="02040503050406030204" pitchFamily="18" charset="0"/>
                                </a:rPr>
                              </m:ctrlPr>
                            </m:dPr>
                            <m:e>
                              <m:d>
                                <m:dPr>
                                  <m:ctrlPr>
                                    <a:rPr lang="en-US" sz="3200" i="1">
                                      <a:solidFill>
                                        <a:srgbClr val="C00000"/>
                                      </a:solidFill>
                                      <a:latin typeface="Cambria Math" panose="02040503050406030204" pitchFamily="18" charset="0"/>
                                    </a:rPr>
                                  </m:ctrlPr>
                                </m:dPr>
                                <m:e>
                                  <m:f>
                                    <m:fPr>
                                      <m:type m:val="noBa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𝑅</m:t>
                                      </m:r>
                                    </m:num>
                                    <m:den>
                                      <m:r>
                                        <a:rPr lang="en-US" sz="3200" i="1">
                                          <a:solidFill>
                                            <a:srgbClr val="C00000"/>
                                          </a:solidFill>
                                          <a:latin typeface="Cambria Math" panose="02040503050406030204" pitchFamily="18" charset="0"/>
                                        </a:rPr>
                                        <m:t>𝑖</m:t>
                                      </m:r>
                                    </m:den>
                                  </m:f>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𝑄</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𝑖</m:t>
                                  </m:r>
                                </m:e>
                              </m:d>
                            </m:e>
                          </m:d>
                        </m:e>
                      </m:nary>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𝑂</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e>
                      </m:d>
                    </m:oMath>
                  </m:oMathPara>
                </a14:m>
                <a:endParaRPr lang="en-US" sz="3200" dirty="0"/>
              </a:p>
            </p:txBody>
          </p:sp>
        </mc:Choice>
        <mc:Fallback xmlns="">
          <p:sp>
            <p:nvSpPr>
              <p:cNvPr id="6" name="TextBox 5">
                <a:extLst>
                  <a:ext uri="{FF2B5EF4-FFF2-40B4-BE49-F238E27FC236}">
                    <a16:creationId xmlns:a16="http://schemas.microsoft.com/office/drawing/2014/main" id="{DC7FE8CF-42B9-CF40-4FD0-576427B2D124}"/>
                  </a:ext>
                </a:extLst>
              </p:cNvPr>
              <p:cNvSpPr txBox="1">
                <a:spLocks noRot="1" noChangeAspect="1" noMove="1" noResize="1" noEditPoints="1" noAdjustHandles="1" noChangeArrowheads="1" noChangeShapeType="1" noTextEdit="1"/>
              </p:cNvSpPr>
              <p:nvPr/>
            </p:nvSpPr>
            <p:spPr>
              <a:xfrm>
                <a:off x="7394936" y="3413945"/>
                <a:ext cx="4429418" cy="14775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D124FF-6CE3-AFFB-13DA-790F5218BC94}"/>
                  </a:ext>
                </a:extLst>
              </p:cNvPr>
              <p:cNvSpPr txBox="1"/>
              <p:nvPr/>
            </p:nvSpPr>
            <p:spPr>
              <a:xfrm>
                <a:off x="6871159" y="4958933"/>
                <a:ext cx="5129163" cy="14775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3200" i="1" smtClean="0">
                              <a:solidFill>
                                <a:srgbClr val="C00000"/>
                              </a:solidFill>
                              <a:latin typeface="Cambria Math" panose="02040503050406030204" pitchFamily="18" charset="0"/>
                            </a:rPr>
                          </m:ctrlPr>
                        </m:naryPr>
                        <m:sub>
                          <m:r>
                            <m:rPr>
                              <m:brk m:alnAt="23"/>
                            </m:rP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=0</m:t>
                          </m:r>
                        </m:sub>
                        <m:sup>
                          <m:r>
                            <a:rPr lang="en-US" sz="3200" b="0" i="1" smtClean="0">
                              <a:solidFill>
                                <a:srgbClr val="C00000"/>
                              </a:solidFill>
                              <a:latin typeface="Cambria Math" panose="02040503050406030204" pitchFamily="18" charset="0"/>
                            </a:rPr>
                            <m:t>𝑅</m:t>
                          </m:r>
                        </m:sup>
                        <m:e>
                          <m:sSup>
                            <m:sSupPr>
                              <m:ctrlPr>
                                <a:rPr lang="en-US" sz="3200" b="0" i="1" smtClean="0">
                                  <a:solidFill>
                                    <a:srgbClr val="C00000"/>
                                  </a:solidFill>
                                  <a:latin typeface="Cambria Math" panose="02040503050406030204" pitchFamily="18" charset="0"/>
                                </a:rPr>
                              </m:ctrlPr>
                            </m:sSupPr>
                            <m:e>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e>
                              </m:d>
                            </m:e>
                            <m:sup>
                              <m:r>
                                <a:rPr lang="en-US" sz="3200" b="0" i="1" smtClean="0">
                                  <a:solidFill>
                                    <a:srgbClr val="C00000"/>
                                  </a:solidFill>
                                  <a:latin typeface="Cambria Math" panose="02040503050406030204" pitchFamily="18" charset="0"/>
                                </a:rPr>
                                <m:t>𝑖</m:t>
                              </m:r>
                            </m:sup>
                          </m:sSup>
                          <m:d>
                            <m:dPr>
                              <m:ctrlPr>
                                <a:rPr lang="en-US" sz="3200" i="1">
                                  <a:solidFill>
                                    <a:srgbClr val="C00000"/>
                                  </a:solidFill>
                                  <a:latin typeface="Cambria Math" panose="02040503050406030204" pitchFamily="18" charset="0"/>
                                </a:rPr>
                              </m:ctrlPr>
                            </m:dPr>
                            <m:e>
                              <m:f>
                                <m:fPr>
                                  <m:type m:val="noBa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𝑅</m:t>
                                  </m:r>
                                </m:num>
                                <m:den>
                                  <m:r>
                                    <a:rPr lang="en-US" sz="3200" i="1">
                                      <a:solidFill>
                                        <a:srgbClr val="C00000"/>
                                      </a:solidFill>
                                      <a:latin typeface="Cambria Math" panose="02040503050406030204" pitchFamily="18" charset="0"/>
                                    </a:rPr>
                                    <m:t>𝑖</m:t>
                                  </m:r>
                                </m:den>
                              </m:f>
                            </m:e>
                          </m:d>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𝑄</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𝑖</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𝑖</m:t>
                              </m:r>
                            </m:e>
                            <m:sup>
                              <m:r>
                                <a:rPr lang="en-US" sz="3200" b="0" i="1" smtClean="0">
                                  <a:solidFill>
                                    <a:srgbClr val="C00000"/>
                                  </a:solidFill>
                                  <a:latin typeface="Cambria Math" panose="02040503050406030204" pitchFamily="18" charset="0"/>
                                </a:rPr>
                                <m:t>𝑡</m:t>
                              </m:r>
                            </m:sup>
                          </m:sSup>
                        </m:e>
                      </m:nary>
                      <m:r>
                        <a:rPr lang="en-US" sz="3200" b="0" i="1" smtClean="0">
                          <a:solidFill>
                            <a:srgbClr val="C00000"/>
                          </a:solidFill>
                          <a:latin typeface="Cambria Math" panose="02040503050406030204" pitchFamily="18" charset="0"/>
                        </a:rPr>
                        <m:t>=0</m:t>
                      </m:r>
                    </m:oMath>
                  </m:oMathPara>
                </a14:m>
                <a:endParaRPr lang="en-US" sz="3200" dirty="0"/>
              </a:p>
            </p:txBody>
          </p:sp>
        </mc:Choice>
        <mc:Fallback xmlns="">
          <p:sp>
            <p:nvSpPr>
              <p:cNvPr id="8" name="TextBox 7">
                <a:extLst>
                  <a:ext uri="{FF2B5EF4-FFF2-40B4-BE49-F238E27FC236}">
                    <a16:creationId xmlns:a16="http://schemas.microsoft.com/office/drawing/2014/main" id="{0BD124FF-6CE3-AFFB-13DA-790F5218BC94}"/>
                  </a:ext>
                </a:extLst>
              </p:cNvPr>
              <p:cNvSpPr txBox="1">
                <a:spLocks noRot="1" noChangeAspect="1" noMove="1" noResize="1" noEditPoints="1" noAdjustHandles="1" noChangeArrowheads="1" noChangeShapeType="1" noTextEdit="1"/>
              </p:cNvSpPr>
              <p:nvPr/>
            </p:nvSpPr>
            <p:spPr>
              <a:xfrm>
                <a:off x="6871159" y="4958933"/>
                <a:ext cx="5129163" cy="14775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0E53D5D-E981-16BD-59AC-6ACAD994FFE5}"/>
                  </a:ext>
                </a:extLst>
              </p:cNvPr>
              <p:cNvSpPr txBox="1"/>
              <p:nvPr/>
            </p:nvSpPr>
            <p:spPr>
              <a:xfrm>
                <a:off x="279857" y="4152705"/>
                <a:ext cx="6556736" cy="1217898"/>
              </a:xfrm>
              <a:prstGeom prst="rect">
                <a:avLst/>
              </a:prstGeom>
              <a:noFill/>
              <a:ln w="38100">
                <a:solidFill>
                  <a:schemeClr val="tx1"/>
                </a:solidFill>
              </a:ln>
            </p:spPr>
            <p:txBody>
              <a:bodyPr wrap="square">
                <a:spAutoFit/>
              </a:bodyPr>
              <a:lstStyle/>
              <a:p>
                <a:pPr algn="ctr">
                  <a:buClr>
                    <a:schemeClr val="tx1"/>
                  </a:buClr>
                </a:pPr>
                <a:r>
                  <a:rPr lang="en-US" sz="3200" dirty="0"/>
                  <a:t>Set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𝐷</m:t>
                        </m:r>
                      </m:e>
                      <m:sub>
                        <m:r>
                          <a:rPr lang="en-US" sz="3200" b="0" i="1" smtClean="0">
                            <a:solidFill>
                              <a:srgbClr val="C00000"/>
                            </a:solidFill>
                            <a:latin typeface="Cambria Math" panose="02040503050406030204" pitchFamily="18" charset="0"/>
                          </a:rPr>
                          <m:t>𝑝</m:t>
                        </m:r>
                      </m:sub>
                    </m:sSub>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𝑖</m:t>
                        </m:r>
                      </m:e>
                    </m:d>
                  </m:oMath>
                </a14:m>
                <a:r>
                  <a:rPr lang="en-US" sz="3200" b="0" i="1" dirty="0">
                    <a:solidFill>
                      <a:srgbClr val="C00000"/>
                    </a:solidFill>
                    <a:latin typeface="Cambria Math" panose="02040503050406030204" pitchFamily="18" charset="0"/>
                  </a:rPr>
                  <a:t> </a:t>
                </a:r>
                <a:r>
                  <a:rPr lang="en-US" sz="3200" b="0" dirty="0">
                    <a:latin typeface="Cambria Math" panose="02040503050406030204" pitchFamily="18" charset="0"/>
                  </a:rPr>
                  <a:t>to be</a:t>
                </a:r>
              </a:p>
              <a:p>
                <a:pPr>
                  <a:buClr>
                    <a:schemeClr val="tx1"/>
                  </a:buClr>
                </a:pPr>
                <a14:m>
                  <m:oMath xmlns:m="http://schemas.openxmlformats.org/officeDocument/2006/math">
                    <m:r>
                      <a:rPr lang="en-US" sz="3200" b="0" i="1" smtClean="0">
                        <a:solidFill>
                          <a:srgbClr val="C00000"/>
                        </a:solidFill>
                        <a:latin typeface="Cambria Math" panose="02040503050406030204" pitchFamily="18" charset="0"/>
                      </a:rPr>
                      <m:t>𝐷</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𝑖</m:t>
                        </m:r>
                      </m:e>
                    </m:d>
                    <m:r>
                      <a:rPr lang="en-US" sz="3200" b="0" i="1" smtClean="0">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𝑐</m:t>
                        </m:r>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e>
                        </m:d>
                      </m:e>
                      <m:sup>
                        <m:r>
                          <a:rPr lang="en-US" sz="3200" b="0" i="1" smtClean="0">
                            <a:solidFill>
                              <a:srgbClr val="C00000"/>
                            </a:solidFill>
                            <a:latin typeface="Cambria Math" panose="02040503050406030204" pitchFamily="18" charset="0"/>
                          </a:rPr>
                          <m:t>𝑖</m:t>
                        </m:r>
                      </m:sup>
                    </m:sSup>
                  </m:oMath>
                </a14:m>
                <a:r>
                  <a:rPr lang="en-US" sz="3200" dirty="0">
                    <a:solidFill>
                      <a:srgbClr val="C00000"/>
                    </a:solidFill>
                  </a:rPr>
                  <a:t> </a:t>
                </a:r>
                <a14:m>
                  <m:oMath xmlns:m="http://schemas.openxmlformats.org/officeDocument/2006/math">
                    <m:sSup>
                      <m:sSupPr>
                        <m:ctrlPr>
                          <a:rPr lang="en-US" sz="3200" i="1">
                            <a:solidFill>
                              <a:srgbClr val="C00000"/>
                            </a:solidFill>
                            <a:latin typeface="Cambria Math" panose="02040503050406030204" pitchFamily="18" charset="0"/>
                          </a:rPr>
                        </m:ctrlPr>
                      </m:sSupPr>
                      <m:e>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m:t>
                            </m:r>
                          </m:e>
                        </m:d>
                      </m:e>
                      <m:sup>
                        <m:r>
                          <a:rPr lang="en-US" sz="3200" i="1">
                            <a:solidFill>
                              <a:srgbClr val="C00000"/>
                            </a:solidFill>
                            <a:latin typeface="Cambria Math" panose="02040503050406030204" pitchFamily="18" charset="0"/>
                          </a:rPr>
                          <m:t>𝑖</m:t>
                        </m:r>
                      </m:sup>
                    </m:sSup>
                    <m:d>
                      <m:dPr>
                        <m:ctrlPr>
                          <a:rPr lang="en-US" sz="3200" i="1">
                            <a:solidFill>
                              <a:srgbClr val="C00000"/>
                            </a:solidFill>
                            <a:latin typeface="Cambria Math" panose="02040503050406030204" pitchFamily="18" charset="0"/>
                          </a:rPr>
                        </m:ctrlPr>
                      </m:dPr>
                      <m:e>
                        <m:f>
                          <m:fPr>
                            <m:type m:val="noBa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𝑅</m:t>
                            </m:r>
                          </m:num>
                          <m:den>
                            <m:r>
                              <a:rPr lang="en-US" sz="3200" i="1">
                                <a:solidFill>
                                  <a:srgbClr val="C00000"/>
                                </a:solidFill>
                                <a:latin typeface="Cambria Math" panose="02040503050406030204" pitchFamily="18" charset="0"/>
                              </a:rPr>
                              <m:t>𝑖</m:t>
                            </m:r>
                          </m:den>
                        </m:f>
                      </m:e>
                    </m:d>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𝑄</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𝑖</m:t>
                        </m:r>
                      </m:e>
                    </m:d>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𝑖</m:t>
                        </m:r>
                      </m:e>
                      <m:sup>
                        <m:r>
                          <a:rPr lang="en-US" sz="3200" i="1">
                            <a:solidFill>
                              <a:srgbClr val="C00000"/>
                            </a:solidFill>
                            <a:latin typeface="Cambria Math" panose="02040503050406030204" pitchFamily="18" charset="0"/>
                          </a:rPr>
                          <m:t>𝑡</m:t>
                        </m:r>
                      </m:sup>
                    </m:sSup>
                  </m:oMath>
                </a14:m>
                <a:r>
                  <a:rPr lang="en-US" sz="3200" dirty="0"/>
                  <a:t> </a:t>
                </a:r>
              </a:p>
            </p:txBody>
          </p:sp>
        </mc:Choice>
        <mc:Fallback xmlns="">
          <p:sp>
            <p:nvSpPr>
              <p:cNvPr id="10" name="TextBox 9">
                <a:extLst>
                  <a:ext uri="{FF2B5EF4-FFF2-40B4-BE49-F238E27FC236}">
                    <a16:creationId xmlns:a16="http://schemas.microsoft.com/office/drawing/2014/main" id="{60E53D5D-E981-16BD-59AC-6ACAD994FFE5}"/>
                  </a:ext>
                </a:extLst>
              </p:cNvPr>
              <p:cNvSpPr txBox="1">
                <a:spLocks noRot="1" noChangeAspect="1" noMove="1" noResize="1" noEditPoints="1" noAdjustHandles="1" noChangeArrowheads="1" noChangeShapeType="1" noTextEdit="1"/>
              </p:cNvSpPr>
              <p:nvPr/>
            </p:nvSpPr>
            <p:spPr>
              <a:xfrm>
                <a:off x="279857" y="4152705"/>
                <a:ext cx="6556736" cy="1217898"/>
              </a:xfrm>
              <a:prstGeom prst="rect">
                <a:avLst/>
              </a:prstGeom>
              <a:blipFill>
                <a:blip r:embed="rId6"/>
                <a:stretch>
                  <a:fillRect t="-5340"/>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2210772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Overall Attack</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3298596" y="1846039"/>
                <a:ext cx="5977379" cy="4420593"/>
              </a:xfrm>
              <a:ln w="38100">
                <a:solidFill>
                  <a:srgbClr val="C00000"/>
                </a:solidFill>
              </a:ln>
            </p:spPr>
            <p:txBody>
              <a:bodyPr>
                <a:noAutofit/>
              </a:bodyPr>
              <a:lstStyle/>
              <a:p>
                <a:pPr marL="514350" indent="-514350">
                  <a:buClr>
                    <a:schemeClr val="tx1"/>
                  </a:buClr>
                  <a:buFont typeface="+mj-lt"/>
                  <a:buAutoNum type="arabicPeriod"/>
                </a:pPr>
                <a:r>
                  <a:rPr lang="en-US" sz="3600" dirty="0"/>
                  <a:t>Pre-process the matrix </a:t>
                </a:r>
                <a14:m>
                  <m:oMath xmlns:m="http://schemas.openxmlformats.org/officeDocument/2006/math">
                    <m:r>
                      <a:rPr lang="en-US" sz="3600" i="1">
                        <a:solidFill>
                          <a:srgbClr val="C00000"/>
                        </a:solidFill>
                        <a:latin typeface="Cambria Math" panose="02040503050406030204" pitchFamily="18" charset="0"/>
                      </a:rPr>
                      <m:t>𝐴</m:t>
                    </m:r>
                  </m:oMath>
                </a14:m>
                <a:r>
                  <a:rPr lang="en-US" sz="3600" dirty="0"/>
                  <a:t> into a matrix </a:t>
                </a:r>
                <a14:m>
                  <m:oMath xmlns:m="http://schemas.openxmlformats.org/officeDocument/2006/math">
                    <m:r>
                      <a:rPr lang="en-US" sz="3600" i="1">
                        <a:solidFill>
                          <a:srgbClr val="C00000"/>
                        </a:solidFill>
                        <a:latin typeface="Cambria Math" panose="02040503050406030204" pitchFamily="18" charset="0"/>
                      </a:rPr>
                      <m:t>𝐴</m:t>
                    </m:r>
                    <m:r>
                      <a:rPr lang="en-US" sz="3600" b="0" i="1" smtClean="0">
                        <a:solidFill>
                          <a:srgbClr val="C00000"/>
                        </a:solidFill>
                        <a:latin typeface="Cambria Math" panose="02040503050406030204" pitchFamily="18" charset="0"/>
                      </a:rPr>
                      <m:t>′</m:t>
                    </m:r>
                  </m:oMath>
                </a14:m>
                <a:r>
                  <a:rPr lang="en-US" sz="3600" dirty="0"/>
                  <a:t> that is a combination of a sparse part </a:t>
                </a:r>
                <a14:m>
                  <m:oMath xmlns:m="http://schemas.openxmlformats.org/officeDocument/2006/math">
                    <m:r>
                      <a:rPr lang="en-US" sz="3600" i="1">
                        <a:solidFill>
                          <a:srgbClr val="FFC000"/>
                        </a:solidFill>
                        <a:latin typeface="Cambria Math" panose="02040503050406030204" pitchFamily="18" charset="0"/>
                      </a:rPr>
                      <m:t>𝑆</m:t>
                    </m:r>
                  </m:oMath>
                </a14:m>
                <a:r>
                  <a:rPr lang="en-US" sz="3600" dirty="0"/>
                  <a:t> and a dense part </a:t>
                </a:r>
                <a14:m>
                  <m:oMath xmlns:m="http://schemas.openxmlformats.org/officeDocument/2006/math">
                    <m:r>
                      <a:rPr lang="en-US" sz="3600" i="1">
                        <a:solidFill>
                          <a:srgbClr val="00B0F0"/>
                        </a:solidFill>
                        <a:latin typeface="Cambria Math" panose="02040503050406030204" pitchFamily="18" charset="0"/>
                      </a:rPr>
                      <m:t>𝐷</m:t>
                    </m:r>
                  </m:oMath>
                </a14:m>
                <a:endParaRPr lang="en-US" sz="3600" dirty="0"/>
              </a:p>
              <a:p>
                <a:pPr marL="514350" indent="-514350">
                  <a:buClr>
                    <a:schemeClr val="tx1"/>
                  </a:buClr>
                  <a:buFont typeface="+mj-lt"/>
                  <a:buAutoNum type="arabicPeriod"/>
                </a:pPr>
                <a:r>
                  <a:rPr lang="en-US" sz="3600" dirty="0"/>
                  <a:t>Attack sparse part </a:t>
                </a:r>
                <a14:m>
                  <m:oMath xmlns:m="http://schemas.openxmlformats.org/officeDocument/2006/math">
                    <m:r>
                      <a:rPr lang="en-US" sz="3600" i="1">
                        <a:solidFill>
                          <a:srgbClr val="FFC000"/>
                        </a:solidFill>
                        <a:latin typeface="Cambria Math" panose="02040503050406030204" pitchFamily="18" charset="0"/>
                      </a:rPr>
                      <m:t>𝑆</m:t>
                    </m:r>
                  </m:oMath>
                </a14:m>
                <a:r>
                  <a:rPr lang="en-US" sz="3600" dirty="0"/>
                  <a:t> using fingerprinting code</a:t>
                </a:r>
              </a:p>
              <a:p>
                <a:pPr marL="514350" indent="-514350">
                  <a:buClr>
                    <a:schemeClr val="tx1"/>
                  </a:buClr>
                  <a:buFont typeface="+mj-lt"/>
                  <a:buAutoNum type="arabicPeriod"/>
                </a:pPr>
                <a:r>
                  <a:rPr lang="en-US" sz="3600" dirty="0"/>
                  <a:t>Attack dense part </a:t>
                </a:r>
                <a14:m>
                  <m:oMath xmlns:m="http://schemas.openxmlformats.org/officeDocument/2006/math">
                    <m:r>
                      <a:rPr lang="en-US" sz="3600" i="1">
                        <a:solidFill>
                          <a:srgbClr val="00B0F0"/>
                        </a:solidFill>
                        <a:latin typeface="Cambria Math" panose="02040503050406030204" pitchFamily="18" charset="0"/>
                      </a:rPr>
                      <m:t>𝐷</m:t>
                    </m:r>
                  </m:oMath>
                </a14:m>
                <a:r>
                  <a:rPr lang="en-US" sz="3600" dirty="0"/>
                  <a:t> using the family of distributions </a:t>
                </a:r>
                <a14:m>
                  <m:oMath xmlns:m="http://schemas.openxmlformats.org/officeDocument/2006/math">
                    <m:r>
                      <a:rPr lang="en-US" sz="3600" i="1">
                        <a:solidFill>
                          <a:srgbClr val="C00000"/>
                        </a:solidFill>
                        <a:latin typeface="Cambria Math" panose="02040503050406030204" pitchFamily="18" charset="0"/>
                      </a:rPr>
                      <m:t>𝒟</m:t>
                    </m:r>
                  </m:oMath>
                </a14:m>
                <a:r>
                  <a:rPr lang="en-US" sz="3600" dirty="0"/>
                  <a:t> </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3298596" y="1846039"/>
                <a:ext cx="5977379" cy="4420593"/>
              </a:xfrm>
              <a:blipFill>
                <a:blip r:embed="rId3"/>
                <a:stretch>
                  <a:fillRect l="-2837" t="-3146" b="-2052"/>
                </a:stretch>
              </a:blipFill>
              <a:ln w="38100">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1635352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Main Result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507076" y="1845426"/>
                <a:ext cx="11310281" cy="4593870"/>
              </a:xfrm>
            </p:spPr>
            <p:txBody>
              <a:bodyPr>
                <a:normAutofit/>
              </a:bodyPr>
              <a:lstStyle/>
              <a:p>
                <a:pPr marL="0" indent="0">
                  <a:buClr>
                    <a:schemeClr val="tx1"/>
                  </a:buClr>
                  <a:buNone/>
                </a:pPr>
                <a:endParaRPr lang="en-US" sz="3200" dirty="0"/>
              </a:p>
              <a:p>
                <a:pPr>
                  <a:buClr>
                    <a:schemeClr val="tx1"/>
                  </a:buClr>
                </a:pPr>
                <a:r>
                  <a:rPr lang="en-US" sz="3200" dirty="0"/>
                  <a:t>There is a constant </a:t>
                </a:r>
                <a14:m>
                  <m:oMath xmlns:m="http://schemas.openxmlformats.org/officeDocument/2006/math">
                    <m:r>
                      <a:rPr lang="en-US" sz="3200" i="1">
                        <a:solidFill>
                          <a:srgbClr val="C00000"/>
                        </a:solidFill>
                        <a:latin typeface="Cambria Math" panose="02040503050406030204" pitchFamily="18" charset="0"/>
                      </a:rPr>
                      <m:t>𝜀</m:t>
                    </m:r>
                    <m:r>
                      <a:rPr lang="en-US" sz="3200">
                        <a:solidFill>
                          <a:srgbClr val="C00000"/>
                        </a:solidFill>
                        <a:latin typeface="Cambria Math" panose="02040503050406030204" pitchFamily="18" charset="0"/>
                      </a:rPr>
                      <m:t>=</m:t>
                    </m:r>
                    <m:r>
                      <m:rPr>
                        <m:sty m:val="p"/>
                      </m:rPr>
                      <a:rPr lang="en-US" sz="3200">
                        <a:solidFill>
                          <a:srgbClr val="C00000"/>
                        </a:solidFill>
                        <a:latin typeface="Cambria Math" panose="02040503050406030204" pitchFamily="18" charset="0"/>
                      </a:rPr>
                      <m:t>Ω</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1</m:t>
                        </m:r>
                      </m:e>
                    </m:d>
                  </m:oMath>
                </a14:m>
                <a:r>
                  <a:rPr lang="en-US" sz="3200" dirty="0"/>
                  <a:t> so that any linear sketch giving a </a:t>
                </a:r>
                <a14:m>
                  <m:oMath xmlns:m="http://schemas.openxmlformats.org/officeDocument/2006/math">
                    <m:r>
                      <a:rPr lang="en-US" sz="3200">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1+</m:t>
                    </m:r>
                    <m:r>
                      <a:rPr lang="en-US" sz="3200" i="1">
                        <a:solidFill>
                          <a:srgbClr val="C00000"/>
                        </a:solidFill>
                        <a:latin typeface="Cambria Math" panose="02040503050406030204" pitchFamily="18" charset="0"/>
                      </a:rPr>
                      <m:t>𝜀</m:t>
                    </m:r>
                    <m:r>
                      <a:rPr lang="en-US" sz="3200" i="1">
                        <a:solidFill>
                          <a:srgbClr val="C00000"/>
                        </a:solidFill>
                        <a:latin typeface="Cambria Math" panose="02040503050406030204" pitchFamily="18" charset="0"/>
                      </a:rPr>
                      <m:t>)</m:t>
                    </m:r>
                  </m:oMath>
                </a14:m>
                <a:r>
                  <a:rPr lang="en-US" sz="3200" dirty="0"/>
                  <a:t>-approximation to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ℓ</m:t>
                        </m:r>
                      </m:e>
                      <m:sub>
                        <m:r>
                          <a:rPr lang="en-US" sz="3200" i="1">
                            <a:solidFill>
                              <a:srgbClr val="C00000"/>
                            </a:solidFill>
                            <a:latin typeface="Cambria Math" panose="02040503050406030204" pitchFamily="18" charset="0"/>
                          </a:rPr>
                          <m:t>0</m:t>
                        </m:r>
                      </m:sub>
                    </m:sSub>
                  </m:oMath>
                </a14:m>
                <a:r>
                  <a:rPr lang="en-US" sz="3200" dirty="0"/>
                  <a:t> on an adversarial insertion-deletion stream using </a:t>
                </a:r>
                <a14:m>
                  <m:oMath xmlns:m="http://schemas.openxmlformats.org/officeDocument/2006/math">
                    <m:r>
                      <a:rPr lang="en-US" sz="3200" i="1">
                        <a:solidFill>
                          <a:srgbClr val="C00000"/>
                        </a:solidFill>
                        <a:latin typeface="Cambria Math" panose="02040503050406030204" pitchFamily="18" charset="0"/>
                      </a:rPr>
                      <m:t>𝑟</m:t>
                    </m:r>
                    <m:r>
                      <a:rPr lang="en-US" sz="3200" i="1">
                        <a:solidFill>
                          <a:srgbClr val="C00000"/>
                        </a:solidFill>
                        <a:latin typeface="Cambria Math" panose="02040503050406030204" pitchFamily="18" charset="0"/>
                      </a:rPr>
                      <m:t>&lt; </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𝑛</m:t>
                        </m:r>
                      </m:e>
                      <m:sup>
                        <m:r>
                          <a:rPr lang="en-US" sz="3200" i="1">
                            <a:solidFill>
                              <a:srgbClr val="C00000"/>
                            </a:solidFill>
                            <a:latin typeface="Cambria Math" panose="02040503050406030204" pitchFamily="18" charset="0"/>
                          </a:rPr>
                          <m:t>𝑐</m:t>
                        </m:r>
                      </m:sup>
                    </m:sSup>
                  </m:oMath>
                </a14:m>
                <a:r>
                  <a:rPr lang="en-US" sz="3200" dirty="0"/>
                  <a:t> rows, for a constant </a:t>
                </a:r>
                <a14:m>
                  <m:oMath xmlns:m="http://schemas.openxmlformats.org/officeDocument/2006/math">
                    <m:r>
                      <a:rPr lang="en-US" sz="3200" i="1">
                        <a:solidFill>
                          <a:srgbClr val="C00000"/>
                        </a:solidFill>
                        <a:latin typeface="Cambria Math" panose="02040503050406030204" pitchFamily="18" charset="0"/>
                      </a:rPr>
                      <m:t>𝑐</m:t>
                    </m:r>
                    <m:r>
                      <a:rPr lang="en-US" sz="3200" i="1">
                        <a:solidFill>
                          <a:srgbClr val="C00000"/>
                        </a:solidFill>
                        <a:latin typeface="Cambria Math" panose="02040503050406030204" pitchFamily="18" charset="0"/>
                      </a:rPr>
                      <m:t>&gt;0</m:t>
                    </m:r>
                  </m:oMath>
                </a14:m>
                <a:r>
                  <a:rPr lang="en-US" sz="3200" dirty="0"/>
                  <a:t>, can be broken in </a:t>
                </a:r>
                <a14:m>
                  <m:oMath xmlns:m="http://schemas.openxmlformats.org/officeDocument/2006/math">
                    <m:acc>
                      <m:accPr>
                        <m:chr m:val="̃"/>
                        <m:ctrlPr>
                          <a:rPr lang="en-US" sz="3200" i="1" dirty="0">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𝑂</m:t>
                        </m:r>
                      </m:e>
                    </m:acc>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𝑟</m:t>
                            </m:r>
                          </m:e>
                          <m:sup>
                            <m:r>
                              <a:rPr lang="en-US" sz="3200" i="1">
                                <a:solidFill>
                                  <a:srgbClr val="C00000"/>
                                </a:solidFill>
                                <a:latin typeface="Cambria Math" panose="02040503050406030204" pitchFamily="18" charset="0"/>
                              </a:rPr>
                              <m:t>8</m:t>
                            </m:r>
                          </m:sup>
                        </m:sSup>
                      </m:e>
                    </m:d>
                  </m:oMath>
                </a14:m>
                <a:r>
                  <a:rPr lang="en-US" sz="3200" dirty="0"/>
                  <a:t> queries</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507076" y="1845426"/>
                <a:ext cx="11310281" cy="4593870"/>
              </a:xfrm>
              <a:blipFill>
                <a:blip r:embed="rId3"/>
                <a:stretch>
                  <a:fillRect l="-1239" r="-1078"/>
                </a:stretch>
              </a:blipFill>
            </p:spPr>
            <p:txBody>
              <a:bodyPr/>
              <a:lstStyle/>
              <a:p>
                <a:r>
                  <a:rPr lang="en-US">
                    <a:noFill/>
                  </a:rPr>
                  <a:t> </a:t>
                </a:r>
              </a:p>
            </p:txBody>
          </p:sp>
        </mc:Fallback>
      </mc:AlternateContent>
    </p:spTree>
    <p:extLst>
      <p:ext uri="{BB962C8B-B14F-4D97-AF65-F5344CB8AC3E}">
        <p14:creationId xmlns:p14="http://schemas.microsoft.com/office/powerpoint/2010/main" val="3265117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Main Results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There exists a constant </a:t>
                </a:r>
                <a14:m>
                  <m:oMath xmlns:m="http://schemas.openxmlformats.org/officeDocument/2006/math">
                    <m:r>
                      <a:rPr lang="en-US" sz="3200" i="1" smtClean="0">
                        <a:solidFill>
                          <a:srgbClr val="C00000"/>
                        </a:solidFill>
                        <a:latin typeface="Cambria Math" panose="02040503050406030204" pitchFamily="18" charset="0"/>
                      </a:rPr>
                      <m:t>𝜀</m:t>
                    </m:r>
                    <m:r>
                      <a:rPr lang="en-US" sz="3200" b="0" i="0"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Ω</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e>
                    </m:d>
                  </m:oMath>
                </a14:m>
                <a:r>
                  <a:rPr lang="en-US" sz="3200" dirty="0"/>
                  <a:t> such that any linear sketch that produces </a:t>
                </a:r>
                <a14:m>
                  <m:oMath xmlns:m="http://schemas.openxmlformats.org/officeDocument/2006/math">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𝜀</m:t>
                    </m:r>
                    <m:r>
                      <a:rPr lang="en-US" sz="3200" b="0" i="1" smtClean="0">
                        <a:solidFill>
                          <a:srgbClr val="C00000"/>
                        </a:solidFill>
                        <a:latin typeface="Cambria Math" panose="02040503050406030204" pitchFamily="18" charset="0"/>
                      </a:rPr>
                      <m:t>)</m:t>
                    </m:r>
                  </m:oMath>
                </a14:m>
                <a:r>
                  <a:rPr lang="en-US" sz="3200" dirty="0"/>
                  <a:t>-approximation to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0</m:t>
                        </m:r>
                      </m:sub>
                    </m:sSub>
                  </m:oMath>
                </a14:m>
                <a:r>
                  <a:rPr lang="en-US" sz="3200" dirty="0"/>
                  <a:t> on an adversarial insertion-deletion stream on universe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t> requires </a:t>
                </a:r>
                <a14:m>
                  <m:oMath xmlns:m="http://schemas.openxmlformats.org/officeDocument/2006/math">
                    <m:r>
                      <m:rPr>
                        <m:sty m:val="p"/>
                      </m:rPr>
                      <a:rPr lang="en-US" sz="3200" b="0" i="0" smtClean="0">
                        <a:solidFill>
                          <a:srgbClr val="C00000"/>
                        </a:solidFill>
                        <a:latin typeface="Cambria Math" panose="02040503050406030204" pitchFamily="18" charset="0"/>
                      </a:rPr>
                      <m:t>poly</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t> rows</a:t>
                </a:r>
              </a:p>
              <a:p>
                <a:pPr>
                  <a:buClr>
                    <a:schemeClr val="tx1"/>
                  </a:buClr>
                </a:pPr>
                <a:endParaRPr lang="en-US" sz="3200" dirty="0"/>
              </a:p>
              <a:p>
                <a:pPr>
                  <a:buClr>
                    <a:schemeClr val="tx1"/>
                  </a:buClr>
                </a:pPr>
                <a:endParaRPr lang="en-US" sz="3200" dirty="0"/>
              </a:p>
              <a:p>
                <a:pPr>
                  <a:buClr>
                    <a:schemeClr val="tx1"/>
                  </a:buClr>
                </a:pPr>
                <a:r>
                  <a:rPr lang="en-US" sz="3200" dirty="0"/>
                  <a:t>There exists a constant </a:t>
                </a:r>
                <a14:m>
                  <m:oMath xmlns:m="http://schemas.openxmlformats.org/officeDocument/2006/math">
                    <m:r>
                      <a:rPr lang="en-US" sz="3200" i="1" smtClean="0">
                        <a:solidFill>
                          <a:srgbClr val="C00000"/>
                        </a:solidFill>
                        <a:latin typeface="Cambria Math" panose="02040503050406030204" pitchFamily="18" charset="0"/>
                      </a:rPr>
                      <m:t>𝜀</m:t>
                    </m:r>
                    <m:r>
                      <a:rPr lang="en-US" sz="3200" b="0" i="0" smtClean="0">
                        <a:solidFill>
                          <a:srgbClr val="C00000"/>
                        </a:solidFill>
                        <a:latin typeface="Cambria Math" panose="02040503050406030204" pitchFamily="18" charset="0"/>
                      </a:rPr>
                      <m:t>=</m:t>
                    </m:r>
                    <m:r>
                      <m:rPr>
                        <m:sty m:val="p"/>
                      </m:rPr>
                      <a:rPr lang="en-US" sz="3200" b="0" i="0" smtClean="0">
                        <a:solidFill>
                          <a:srgbClr val="C00000"/>
                        </a:solidFill>
                        <a:latin typeface="Cambria Math" panose="02040503050406030204" pitchFamily="18" charset="0"/>
                      </a:rPr>
                      <m:t>Ω</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1</m:t>
                        </m:r>
                      </m:e>
                    </m:d>
                  </m:oMath>
                </a14:m>
                <a:r>
                  <a:rPr lang="en-US" sz="3200" dirty="0"/>
                  <a:t> such that any linear skech that produces </a:t>
                </a:r>
                <a14:m>
                  <m:oMath xmlns:m="http://schemas.openxmlformats.org/officeDocument/2006/math">
                    <m:r>
                      <a:rPr lang="en-US" sz="3200" b="0" i="0"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𝜀</m:t>
                    </m:r>
                    <m:r>
                      <a:rPr lang="en-US" sz="3200" b="0" i="1" smtClean="0">
                        <a:solidFill>
                          <a:srgbClr val="C00000"/>
                        </a:solidFill>
                        <a:latin typeface="Cambria Math" panose="02040503050406030204" pitchFamily="18" charset="0"/>
                      </a:rPr>
                      <m:t>)</m:t>
                    </m:r>
                  </m:oMath>
                </a14:m>
                <a:r>
                  <a:rPr lang="en-US" sz="3200" dirty="0"/>
                  <a:t>-approximation to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ℓ</m:t>
                        </m:r>
                      </m:e>
                      <m:sub>
                        <m:r>
                          <a:rPr lang="en-US" sz="3200" b="0" i="1" smtClean="0">
                            <a:solidFill>
                              <a:srgbClr val="C00000"/>
                            </a:solidFill>
                            <a:latin typeface="Cambria Math" panose="02040503050406030204" pitchFamily="18" charset="0"/>
                          </a:rPr>
                          <m:t>0</m:t>
                        </m:r>
                      </m:sub>
                    </m:sSub>
                  </m:oMath>
                </a14:m>
                <a:r>
                  <a:rPr lang="en-US" sz="3200" dirty="0"/>
                  <a:t> on an adversarial insertion-deletion stream using </a:t>
                </a:r>
                <a14:m>
                  <m:oMath xmlns:m="http://schemas.openxmlformats.org/officeDocument/2006/math">
                    <m:r>
                      <a:rPr lang="en-US" sz="3200" b="0" i="1" smtClean="0">
                        <a:solidFill>
                          <a:srgbClr val="C00000"/>
                        </a:solidFill>
                        <a:latin typeface="Cambria Math" panose="02040503050406030204" pitchFamily="18" charset="0"/>
                      </a:rPr>
                      <m:t>𝑟</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oMath>
                </a14:m>
                <a:r>
                  <a:rPr lang="en-US" sz="3200" dirty="0"/>
                  <a:t> rows can be broken in </a:t>
                </a:r>
                <a14:m>
                  <m:oMath xmlns:m="http://schemas.openxmlformats.org/officeDocument/2006/math">
                    <m:acc>
                      <m:accPr>
                        <m:chr m:val="̃"/>
                        <m:ctrlPr>
                          <a:rPr lang="en-US" sz="3200" i="1" dirty="0" smtClean="0">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𝑂</m:t>
                        </m:r>
                      </m:e>
                    </m:acc>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𝑟</m:t>
                            </m:r>
                          </m:e>
                          <m:sup>
                            <m:r>
                              <a:rPr lang="en-US" sz="3200" b="0" i="1" smtClean="0">
                                <a:solidFill>
                                  <a:srgbClr val="C00000"/>
                                </a:solidFill>
                                <a:latin typeface="Cambria Math" panose="02040503050406030204" pitchFamily="18" charset="0"/>
                              </a:rPr>
                              <m:t>8</m:t>
                            </m:r>
                          </m:sup>
                        </m:sSup>
                      </m:e>
                    </m:d>
                  </m:oMath>
                </a14:m>
                <a:r>
                  <a:rPr lang="en-US" sz="3200" dirty="0"/>
                  <a:t> queries. </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r="-1605"/>
                </a:stretch>
              </a:blipFill>
            </p:spPr>
            <p:txBody>
              <a:bodyPr/>
              <a:lstStyle/>
              <a:p>
                <a:r>
                  <a:rPr lang="en-US">
                    <a:noFill/>
                  </a:rPr>
                  <a:t> </a:t>
                </a:r>
              </a:p>
            </p:txBody>
          </p:sp>
        </mc:Fallback>
      </mc:AlternateContent>
    </p:spTree>
    <p:extLst>
      <p:ext uri="{BB962C8B-B14F-4D97-AF65-F5344CB8AC3E}">
        <p14:creationId xmlns:p14="http://schemas.microsoft.com/office/powerpoint/2010/main" val="1947343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Additional Results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1020720" cy="4788239"/>
              </a:xfrm>
            </p:spPr>
            <p:txBody>
              <a:bodyPr>
                <a:normAutofit/>
              </a:bodyPr>
              <a:lstStyle/>
              <a:p>
                <a:pPr>
                  <a:buClr>
                    <a:schemeClr val="tx1"/>
                  </a:buClr>
                </a:pPr>
                <a:r>
                  <a:rPr lang="en-US" sz="3200" dirty="0"/>
                  <a:t>Any linear skech that produces </a:t>
                </a:r>
                <a14:m>
                  <m:oMath xmlns:m="http://schemas.openxmlformats.org/officeDocument/2006/math">
                    <m:r>
                      <a:rPr lang="en-US" sz="3200" i="1">
                        <a:solidFill>
                          <a:srgbClr val="C00000"/>
                        </a:solidFill>
                        <a:latin typeface="Cambria Math" panose="02040503050406030204" pitchFamily="18" charset="0"/>
                      </a:rPr>
                      <m:t>1.1</m:t>
                    </m:r>
                  </m:oMath>
                </a14:m>
                <a:r>
                  <a:rPr lang="en-US" sz="3200" dirty="0"/>
                  <a:t>-approximation to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ℓ</m:t>
                        </m:r>
                      </m:e>
                      <m:sub>
                        <m:r>
                          <a:rPr lang="en-US" sz="3200" i="1">
                            <a:solidFill>
                              <a:srgbClr val="C00000"/>
                            </a:solidFill>
                            <a:latin typeface="Cambria Math" panose="02040503050406030204" pitchFamily="18" charset="0"/>
                          </a:rPr>
                          <m:t>0</m:t>
                        </m:r>
                      </m:sub>
                    </m:sSub>
                  </m:oMath>
                </a14:m>
                <a:r>
                  <a:rPr lang="en-US" sz="3200" dirty="0"/>
                  <a:t> on an adversarial insertion-deletion stream using </a:t>
                </a:r>
                <a14:m>
                  <m:oMath xmlns:m="http://schemas.openxmlformats.org/officeDocument/2006/math">
                    <m:r>
                      <a:rPr lang="en-US" sz="3200" i="1">
                        <a:solidFill>
                          <a:srgbClr val="C00000"/>
                        </a:solidFill>
                        <a:latin typeface="Cambria Math" panose="02040503050406030204" pitchFamily="18" charset="0"/>
                      </a:rPr>
                      <m:t>𝑟</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oMath>
                </a14:m>
                <a:r>
                  <a:rPr lang="en-US" sz="3200" dirty="0"/>
                  <a:t> rows can be broken in </a:t>
                </a:r>
                <a14:m>
                  <m:oMath xmlns:m="http://schemas.openxmlformats.org/officeDocument/2006/math">
                    <m:acc>
                      <m:accPr>
                        <m:chr m:val="̃"/>
                        <m:ctrlPr>
                          <a:rPr lang="en-US" sz="3200" i="1" dirty="0">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𝑂</m:t>
                        </m:r>
                      </m:e>
                    </m:acc>
                    <m:d>
                      <m:dPr>
                        <m:ctrlPr>
                          <a:rPr lang="en-US" sz="3200" i="1">
                            <a:solidFill>
                              <a:srgbClr val="C00000"/>
                            </a:solidFill>
                            <a:latin typeface="Cambria Math" panose="02040503050406030204" pitchFamily="18" charset="0"/>
                          </a:rPr>
                        </m:ctrlPr>
                      </m:dPr>
                      <m:e>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𝑟</m:t>
                            </m:r>
                          </m:e>
                          <m:sup>
                            <m:r>
                              <a:rPr lang="en-US" sz="3200" i="1">
                                <a:solidFill>
                                  <a:srgbClr val="C00000"/>
                                </a:solidFill>
                                <a:latin typeface="Cambria Math" panose="02040503050406030204" pitchFamily="18" charset="0"/>
                              </a:rPr>
                              <m:t>3</m:t>
                            </m:r>
                          </m:sup>
                        </m:sSup>
                      </m:e>
                    </m:d>
                  </m:oMath>
                </a14:m>
                <a:r>
                  <a:rPr lang="en-US" sz="3200" dirty="0"/>
                  <a:t> queries, if the calculations are performed on finite fields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𝔽</m:t>
                        </m:r>
                      </m:e>
                      <m:sub>
                        <m:r>
                          <a:rPr lang="en-US" sz="3200" i="1">
                            <a:solidFill>
                              <a:srgbClr val="C00000"/>
                            </a:solidFill>
                            <a:latin typeface="Cambria Math" panose="02040503050406030204" pitchFamily="18" charset="0"/>
                          </a:rPr>
                          <m:t>𝑝</m:t>
                        </m:r>
                      </m:sub>
                    </m:sSub>
                  </m:oMath>
                </a14:m>
                <a:endParaRPr lang="en-US" sz="3200" dirty="0">
                  <a:solidFill>
                    <a:srgbClr val="C00000"/>
                  </a:solidFill>
                </a:endParaRPr>
              </a:p>
              <a:p>
                <a:pPr>
                  <a:buClr>
                    <a:schemeClr val="tx1"/>
                  </a:buClr>
                </a:pPr>
                <a:endParaRPr lang="en-US" sz="3200" dirty="0"/>
              </a:p>
              <a:p>
                <a:pPr>
                  <a:buClr>
                    <a:schemeClr val="tx1"/>
                  </a:buClr>
                </a:pPr>
                <a:r>
                  <a:rPr lang="en-US" sz="3200" dirty="0"/>
                  <a:t>There exists an attack on any real-valued linear sketch with “bounded </a:t>
                </a:r>
                <a:r>
                  <a:rPr lang="en-US" sz="3200" dirty="0" err="1"/>
                  <a:t>subdeterminants</a:t>
                </a:r>
                <a:r>
                  <a:rPr lang="en-US" sz="3200" dirty="0"/>
                  <a:t>” that produces </a:t>
                </a:r>
                <a14:m>
                  <m:oMath xmlns:m="http://schemas.openxmlformats.org/officeDocument/2006/math">
                    <m:r>
                      <a:rPr lang="en-US" sz="3200" i="1">
                        <a:solidFill>
                          <a:srgbClr val="C00000"/>
                        </a:solidFill>
                        <a:latin typeface="Cambria Math" panose="02040503050406030204" pitchFamily="18" charset="0"/>
                      </a:rPr>
                      <m:t>𝑂</m:t>
                    </m:r>
                    <m:r>
                      <a:rPr lang="en-US" sz="3200" i="1">
                        <a:solidFill>
                          <a:srgbClr val="C00000"/>
                        </a:solidFill>
                        <a:latin typeface="Cambria Math" panose="02040503050406030204" pitchFamily="18" charset="0"/>
                      </a:rPr>
                      <m:t>(1)</m:t>
                    </m:r>
                  </m:oMath>
                </a14:m>
                <a:r>
                  <a:rPr lang="en-US" sz="3200" dirty="0"/>
                  <a:t>-approximation to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ℓ</m:t>
                        </m:r>
                      </m:e>
                      <m:sub>
                        <m:r>
                          <a:rPr lang="en-US" sz="3200" i="1">
                            <a:solidFill>
                              <a:srgbClr val="C00000"/>
                            </a:solidFill>
                            <a:latin typeface="Cambria Math" panose="02040503050406030204" pitchFamily="18" charset="0"/>
                          </a:rPr>
                          <m:t>0</m:t>
                        </m:r>
                      </m:sub>
                    </m:sSub>
                  </m:oMath>
                </a14:m>
                <a:r>
                  <a:rPr lang="en-US" sz="3200" dirty="0"/>
                  <a:t> on an adversarial insertion-deletion stream with </a:t>
                </a:r>
                <a14:m>
                  <m:oMath xmlns:m="http://schemas.openxmlformats.org/officeDocument/2006/math">
                    <m:r>
                      <a:rPr lang="en-US" sz="3200" i="1">
                        <a:solidFill>
                          <a:srgbClr val="C00000"/>
                        </a:solidFill>
                        <a:latin typeface="Cambria Math" panose="02040503050406030204" pitchFamily="18" charset="0"/>
                      </a:rPr>
                      <m:t>𝑟</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𝑛</m:t>
                    </m:r>
                  </m:oMath>
                </a14:m>
                <a:r>
                  <a:rPr lang="en-US" sz="3200" dirty="0"/>
                  <a:t> rows, using </a:t>
                </a:r>
                <a14:m>
                  <m:oMath xmlns:m="http://schemas.openxmlformats.org/officeDocument/2006/math">
                    <m:r>
                      <m:rPr>
                        <m:sty m:val="p"/>
                      </m:rPr>
                      <a:rPr lang="en-US" sz="3200" dirty="0">
                        <a:solidFill>
                          <a:srgbClr val="C00000"/>
                        </a:solidFill>
                        <a:latin typeface="Cambria Math" panose="02040503050406030204" pitchFamily="18" charset="0"/>
                      </a:rPr>
                      <m:t>poly</m:t>
                    </m:r>
                    <m:d>
                      <m:dPr>
                        <m:ctrlPr>
                          <a:rPr lang="en-US" sz="3200" i="1">
                            <a:solidFill>
                              <a:srgbClr val="C00000"/>
                            </a:solidFill>
                            <a:latin typeface="Cambria Math" panose="02040503050406030204" pitchFamily="18" charset="0"/>
                          </a:rPr>
                        </m:ctrlPr>
                      </m:dPr>
                      <m:e>
                        <m:r>
                          <a:rPr lang="en-US" sz="3200" i="1">
                            <a:solidFill>
                              <a:srgbClr val="C00000"/>
                            </a:solidFill>
                            <a:latin typeface="Cambria Math" panose="02040503050406030204" pitchFamily="18" charset="0"/>
                          </a:rPr>
                          <m:t>𝑟</m:t>
                        </m:r>
                      </m:e>
                    </m:d>
                  </m:oMath>
                </a14:m>
                <a:r>
                  <a:rPr lang="en-US" sz="3200" dirty="0"/>
                  <a:t> queries</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1020720" cy="4788239"/>
              </a:xfrm>
              <a:blipFill>
                <a:blip r:embed="rId3"/>
                <a:stretch>
                  <a:fillRect l="-1273" t="-2545" r="-2103"/>
                </a:stretch>
              </a:blipFill>
            </p:spPr>
            <p:txBody>
              <a:bodyPr/>
              <a:lstStyle/>
              <a:p>
                <a:r>
                  <a:rPr lang="en-US">
                    <a:noFill/>
                  </a:rPr>
                  <a:t> </a:t>
                </a:r>
              </a:p>
            </p:txBody>
          </p:sp>
        </mc:Fallback>
      </mc:AlternateContent>
    </p:spTree>
    <p:extLst>
      <p:ext uri="{BB962C8B-B14F-4D97-AF65-F5344CB8AC3E}">
        <p14:creationId xmlns:p14="http://schemas.microsoft.com/office/powerpoint/2010/main" val="830560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Future Directions</a:t>
            </a:r>
            <a:endParaRPr lang="en-US" dirty="0"/>
          </a:p>
        </p:txBody>
      </p:sp>
      <p:sp>
        <p:nvSpPr>
          <p:cNvPr id="12" name="Content Placeholder 2">
            <a:extLst>
              <a:ext uri="{FF2B5EF4-FFF2-40B4-BE49-F238E27FC236}">
                <a16:creationId xmlns:a16="http://schemas.microsoft.com/office/drawing/2014/main" id="{D28F30C4-E8F8-A8D5-9CD3-6CB9DCDDD805}"/>
              </a:ext>
            </a:extLst>
          </p:cNvPr>
          <p:cNvSpPr>
            <a:spLocks noGrp="1"/>
          </p:cNvSpPr>
          <p:nvPr>
            <p:ph idx="1"/>
          </p:nvPr>
        </p:nvSpPr>
        <p:spPr>
          <a:xfrm>
            <a:off x="838200" y="1825625"/>
            <a:ext cx="11020720" cy="2821790"/>
          </a:xfrm>
        </p:spPr>
        <p:txBody>
          <a:bodyPr>
            <a:normAutofit/>
          </a:bodyPr>
          <a:lstStyle/>
          <a:p>
            <a:pPr>
              <a:buClr>
                <a:schemeClr val="tx1"/>
              </a:buClr>
            </a:pPr>
            <a:r>
              <a:rPr lang="en-US" sz="3200" dirty="0"/>
              <a:t>Attacks with a smaller number of queries?</a:t>
            </a:r>
            <a:endParaRPr lang="en-US" sz="3200" b="0" dirty="0">
              <a:solidFill>
                <a:srgbClr val="C00000"/>
              </a:solidFill>
            </a:endParaRPr>
          </a:p>
          <a:p>
            <a:pPr>
              <a:buClr>
                <a:schemeClr val="tx1"/>
              </a:buClr>
            </a:pPr>
            <a:endParaRPr lang="en-US" sz="3200" dirty="0"/>
          </a:p>
          <a:p>
            <a:pPr>
              <a:buClr>
                <a:schemeClr val="tx1"/>
              </a:buClr>
            </a:pPr>
            <a:endParaRPr lang="en-US" sz="3200" dirty="0"/>
          </a:p>
          <a:p>
            <a:pPr>
              <a:buClr>
                <a:schemeClr val="tx1"/>
              </a:buClr>
            </a:pPr>
            <a:r>
              <a:rPr lang="en-US" sz="3200" dirty="0"/>
              <a:t>Attacks against pseudo-deterministic algorithms?</a:t>
            </a:r>
          </a:p>
        </p:txBody>
      </p:sp>
    </p:spTree>
    <p:extLst>
      <p:ext uri="{BB962C8B-B14F-4D97-AF65-F5344CB8AC3E}">
        <p14:creationId xmlns:p14="http://schemas.microsoft.com/office/powerpoint/2010/main" val="7332149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5" descr="conan.jpg">
            <a:extLst>
              <a:ext uri="{FF2B5EF4-FFF2-40B4-BE49-F238E27FC236}">
                <a16:creationId xmlns:a16="http://schemas.microsoft.com/office/drawing/2014/main" id="{C03AF0A1-70FC-0CD3-B7B7-5718953FB750}"/>
              </a:ext>
            </a:extLst>
          </p:cNvPr>
          <p:cNvPicPr>
            <a:picLocks noChangeAspect="1"/>
          </p:cNvPicPr>
          <p:nvPr/>
        </p:nvPicPr>
        <p:blipFill>
          <a:blip r:embed="rId3" cstate="print"/>
          <a:stretch>
            <a:fillRect/>
          </a:stretch>
        </p:blipFill>
        <p:spPr>
          <a:xfrm>
            <a:off x="5361971" y="117043"/>
            <a:ext cx="1757931" cy="1510949"/>
          </a:xfrm>
          <a:prstGeom prst="rect">
            <a:avLst/>
          </a:prstGeom>
        </p:spPr>
      </p:pic>
      <p:pic>
        <p:nvPicPr>
          <p:cNvPr id="20" name="Picture 2" descr="Image result for thank you">
            <a:extLst>
              <a:ext uri="{FF2B5EF4-FFF2-40B4-BE49-F238E27FC236}">
                <a16:creationId xmlns:a16="http://schemas.microsoft.com/office/drawing/2014/main" id="{D45B4F80-2ED8-1C44-907F-2F3DDAD691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62" r="5" b="5"/>
          <a:stretch/>
        </p:blipFill>
        <p:spPr bwMode="auto">
          <a:xfrm>
            <a:off x="8734627" y="54348"/>
            <a:ext cx="2909047" cy="16363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Future Directions</a:t>
            </a:r>
            <a:endParaRPr lang="en-US"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747BCBF-E15D-AF99-9852-61A04B394ABD}"/>
                  </a:ext>
                </a:extLst>
              </p:cNvPr>
              <p:cNvSpPr>
                <a:spLocks noGrp="1"/>
              </p:cNvSpPr>
              <p:nvPr>
                <p:ph idx="1"/>
              </p:nvPr>
            </p:nvSpPr>
            <p:spPr>
              <a:xfrm>
                <a:off x="838200" y="1690688"/>
                <a:ext cx="5128967" cy="2075512"/>
              </a:xfrm>
              <a:ln w="38100">
                <a:solidFill>
                  <a:srgbClr val="00B050"/>
                </a:solidFill>
              </a:ln>
            </p:spPr>
            <p:txBody>
              <a:bodyPr>
                <a:noAutofit/>
              </a:bodyPr>
              <a:lstStyle/>
              <a:p>
                <a:pPr marL="0" indent="0" algn="ctr">
                  <a:buClr>
                    <a:schemeClr val="tx1"/>
                  </a:buClr>
                  <a:buNone/>
                </a:pPr>
                <a:r>
                  <a:rPr lang="en-US" sz="3600" dirty="0"/>
                  <a:t>Attacks on linear-sketches for </a:t>
                </a:r>
                <a14:m>
                  <m:oMath xmlns:m="http://schemas.openxmlformats.org/officeDocument/2006/math">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ℓ</m:t>
                        </m:r>
                      </m:e>
                      <m:sub>
                        <m:r>
                          <a:rPr lang="en-US" sz="3600" b="0" i="1" smtClean="0">
                            <a:solidFill>
                              <a:srgbClr val="C00000"/>
                            </a:solidFill>
                            <a:latin typeface="Cambria Math" panose="02040503050406030204" pitchFamily="18" charset="0"/>
                          </a:rPr>
                          <m:t>0</m:t>
                        </m:r>
                      </m:sub>
                    </m:sSub>
                  </m:oMath>
                </a14:m>
                <a:r>
                  <a:rPr lang="en-US" sz="3600" dirty="0"/>
                  <a:t> estimation on adversarial insertion-deletion streams </a:t>
                </a:r>
              </a:p>
            </p:txBody>
          </p:sp>
        </mc:Choice>
        <mc:Fallback xmlns="">
          <p:sp>
            <p:nvSpPr>
              <p:cNvPr id="4" name="Content Placeholder 2">
                <a:extLst>
                  <a:ext uri="{FF2B5EF4-FFF2-40B4-BE49-F238E27FC236}">
                    <a16:creationId xmlns:a16="http://schemas.microsoft.com/office/drawing/2014/main" id="{4747BCBF-E15D-AF99-9852-61A04B394ABD}"/>
                  </a:ext>
                </a:extLst>
              </p:cNvPr>
              <p:cNvSpPr>
                <a:spLocks noGrp="1" noRot="1" noChangeAspect="1" noMove="1" noResize="1" noEditPoints="1" noAdjustHandles="1" noChangeArrowheads="1" noChangeShapeType="1" noTextEdit="1"/>
              </p:cNvSpPr>
              <p:nvPr>
                <p:ph idx="1"/>
              </p:nvPr>
            </p:nvSpPr>
            <p:spPr>
              <a:xfrm>
                <a:off x="838200" y="1690688"/>
                <a:ext cx="5128967" cy="2075512"/>
              </a:xfrm>
              <a:blipFill>
                <a:blip r:embed="rId5"/>
                <a:stretch>
                  <a:fillRect l="-1889" t="-6052" r="-3896" b="-9510"/>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E7AEFD4-4428-B849-6D44-4E22910B227F}"/>
                  </a:ext>
                </a:extLst>
              </p:cNvPr>
              <p:cNvSpPr txBox="1">
                <a:spLocks/>
              </p:cNvSpPr>
              <p:nvPr/>
            </p:nvSpPr>
            <p:spPr>
              <a:xfrm>
                <a:off x="6514707" y="1690688"/>
                <a:ext cx="5128967" cy="2075512"/>
              </a:xfrm>
              <a:prstGeom prst="rect">
                <a:avLst/>
              </a:prstGeom>
              <a:ln w="38100">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sz="3600" dirty="0"/>
                  <a:t>Attacks on streaming algorithms for </a:t>
                </a:r>
                <a14:m>
                  <m:oMath xmlns:m="http://schemas.openxmlformats.org/officeDocument/2006/math">
                    <m:sSub>
                      <m:sSubPr>
                        <m:ctrlPr>
                          <a:rPr lang="en-US" sz="3600" i="1" smtClean="0">
                            <a:solidFill>
                              <a:srgbClr val="C00000"/>
                            </a:solidFill>
                            <a:latin typeface="Cambria Math" panose="02040503050406030204" pitchFamily="18" charset="0"/>
                          </a:rPr>
                        </m:ctrlPr>
                      </m:sSubPr>
                      <m:e>
                        <m:r>
                          <a:rPr lang="en-US" sz="3600" i="1" smtClean="0">
                            <a:solidFill>
                              <a:srgbClr val="C00000"/>
                            </a:solidFill>
                            <a:latin typeface="Cambria Math" panose="02040503050406030204" pitchFamily="18" charset="0"/>
                          </a:rPr>
                          <m:t>ℓ</m:t>
                        </m:r>
                      </m:e>
                      <m:sub>
                        <m:r>
                          <a:rPr lang="en-US" sz="3600" i="1" smtClean="0">
                            <a:solidFill>
                              <a:srgbClr val="C00000"/>
                            </a:solidFill>
                            <a:latin typeface="Cambria Math" panose="02040503050406030204" pitchFamily="18" charset="0"/>
                          </a:rPr>
                          <m:t>0</m:t>
                        </m:r>
                      </m:sub>
                    </m:sSub>
                  </m:oMath>
                </a14:m>
                <a:r>
                  <a:rPr lang="en-US" sz="3600" dirty="0"/>
                  <a:t> estimation on adversarial insertion-deletion streams </a:t>
                </a:r>
              </a:p>
            </p:txBody>
          </p:sp>
        </mc:Choice>
        <mc:Fallback xmlns="">
          <p:sp>
            <p:nvSpPr>
              <p:cNvPr id="5" name="Content Placeholder 2">
                <a:extLst>
                  <a:ext uri="{FF2B5EF4-FFF2-40B4-BE49-F238E27FC236}">
                    <a16:creationId xmlns:a16="http://schemas.microsoft.com/office/drawing/2014/main" id="{FE7AEFD4-4428-B849-6D44-4E22910B227F}"/>
                  </a:ext>
                </a:extLst>
              </p:cNvPr>
              <p:cNvSpPr txBox="1">
                <a:spLocks noRot="1" noChangeAspect="1" noMove="1" noResize="1" noEditPoints="1" noAdjustHandles="1" noChangeArrowheads="1" noChangeShapeType="1" noTextEdit="1"/>
              </p:cNvSpPr>
              <p:nvPr/>
            </p:nvSpPr>
            <p:spPr>
              <a:xfrm>
                <a:off x="6514707" y="1690688"/>
                <a:ext cx="5128967" cy="2075512"/>
              </a:xfrm>
              <a:prstGeom prst="rect">
                <a:avLst/>
              </a:prstGeom>
              <a:blipFill>
                <a:blip r:embed="rId6"/>
                <a:stretch>
                  <a:fillRect l="-2834" t="-6052" r="-4723" b="-9510"/>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63F268AB-F83E-17A7-A138-720E876E0C90}"/>
                  </a:ext>
                </a:extLst>
              </p:cNvPr>
              <p:cNvSpPr txBox="1">
                <a:spLocks/>
              </p:cNvSpPr>
              <p:nvPr/>
            </p:nvSpPr>
            <p:spPr>
              <a:xfrm>
                <a:off x="838200" y="4417363"/>
                <a:ext cx="5128967" cy="2075512"/>
              </a:xfrm>
              <a:prstGeom prst="rect">
                <a:avLst/>
              </a:prstGeom>
              <a:ln w="38100">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sz="3600" dirty="0"/>
                  <a:t>Attacks on linear-sketches for </a:t>
                </a:r>
                <a14:m>
                  <m:oMath xmlns:m="http://schemas.openxmlformats.org/officeDocument/2006/math">
                    <m:sSub>
                      <m:sSubPr>
                        <m:ctrlPr>
                          <a:rPr lang="en-US" sz="3600" i="1" smtClean="0">
                            <a:solidFill>
                              <a:srgbClr val="C00000"/>
                            </a:solidFill>
                            <a:latin typeface="Cambria Math" panose="02040503050406030204" pitchFamily="18" charset="0"/>
                          </a:rPr>
                        </m:ctrlPr>
                      </m:sSubPr>
                      <m:e>
                        <m:r>
                          <a:rPr lang="en-US" sz="3600" i="1" smtClean="0">
                            <a:solidFill>
                              <a:srgbClr val="C00000"/>
                            </a:solidFill>
                            <a:latin typeface="Cambria Math" panose="02040503050406030204" pitchFamily="18" charset="0"/>
                          </a:rPr>
                          <m:t>ℓ</m:t>
                        </m:r>
                      </m:e>
                      <m:sub>
                        <m:r>
                          <a:rPr lang="en-US" sz="3600" b="0" i="1" smtClean="0">
                            <a:solidFill>
                              <a:srgbClr val="C00000"/>
                            </a:solidFill>
                            <a:latin typeface="Cambria Math" panose="02040503050406030204" pitchFamily="18" charset="0"/>
                          </a:rPr>
                          <m:t>𝑝</m:t>
                        </m:r>
                      </m:sub>
                    </m:sSub>
                  </m:oMath>
                </a14:m>
                <a:r>
                  <a:rPr lang="en-US" sz="3600" dirty="0"/>
                  <a:t> estimation on adversarial insertion-deletion streams </a:t>
                </a:r>
              </a:p>
            </p:txBody>
          </p:sp>
        </mc:Choice>
        <mc:Fallback xmlns="">
          <p:sp>
            <p:nvSpPr>
              <p:cNvPr id="6" name="Content Placeholder 2">
                <a:extLst>
                  <a:ext uri="{FF2B5EF4-FFF2-40B4-BE49-F238E27FC236}">
                    <a16:creationId xmlns:a16="http://schemas.microsoft.com/office/drawing/2014/main" id="{63F268AB-F83E-17A7-A138-720E876E0C90}"/>
                  </a:ext>
                </a:extLst>
              </p:cNvPr>
              <p:cNvSpPr txBox="1">
                <a:spLocks noRot="1" noChangeAspect="1" noMove="1" noResize="1" noEditPoints="1" noAdjustHandles="1" noChangeArrowheads="1" noChangeShapeType="1" noTextEdit="1"/>
              </p:cNvSpPr>
              <p:nvPr/>
            </p:nvSpPr>
            <p:spPr>
              <a:xfrm>
                <a:off x="838200" y="4417363"/>
                <a:ext cx="5128967" cy="2075512"/>
              </a:xfrm>
              <a:prstGeom prst="rect">
                <a:avLst/>
              </a:prstGeom>
              <a:blipFill>
                <a:blip r:embed="rId7"/>
                <a:stretch>
                  <a:fillRect l="-1889" t="-6358" r="-3896" b="-11561"/>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E68706B-90C8-5BCD-263C-A6F2E77FBC08}"/>
                  </a:ext>
                </a:extLst>
              </p:cNvPr>
              <p:cNvSpPr txBox="1">
                <a:spLocks/>
              </p:cNvSpPr>
              <p:nvPr/>
            </p:nvSpPr>
            <p:spPr>
              <a:xfrm>
                <a:off x="6514707" y="4417363"/>
                <a:ext cx="5128967" cy="2075512"/>
              </a:xfrm>
              <a:prstGeom prst="rect">
                <a:avLst/>
              </a:prstGeom>
              <a:ln w="38100">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Font typeface="Arial" panose="020B0604020202020204" pitchFamily="34" charset="0"/>
                  <a:buNone/>
                </a:pPr>
                <a:r>
                  <a:rPr lang="en-US" sz="3600" dirty="0"/>
                  <a:t>Attacks on streaming algorithms for </a:t>
                </a:r>
                <a14:m>
                  <m:oMath xmlns:m="http://schemas.openxmlformats.org/officeDocument/2006/math">
                    <m:sSub>
                      <m:sSubPr>
                        <m:ctrlPr>
                          <a:rPr lang="en-US" sz="3600" i="1" smtClean="0">
                            <a:solidFill>
                              <a:srgbClr val="C00000"/>
                            </a:solidFill>
                            <a:latin typeface="Cambria Math" panose="02040503050406030204" pitchFamily="18" charset="0"/>
                          </a:rPr>
                        </m:ctrlPr>
                      </m:sSubPr>
                      <m:e>
                        <m:r>
                          <a:rPr lang="en-US" sz="3600" i="1" smtClean="0">
                            <a:solidFill>
                              <a:srgbClr val="C00000"/>
                            </a:solidFill>
                            <a:latin typeface="Cambria Math" panose="02040503050406030204" pitchFamily="18" charset="0"/>
                          </a:rPr>
                          <m:t>ℓ</m:t>
                        </m:r>
                      </m:e>
                      <m:sub>
                        <m:r>
                          <a:rPr lang="en-US" sz="3600" b="0" i="1" smtClean="0">
                            <a:solidFill>
                              <a:srgbClr val="C00000"/>
                            </a:solidFill>
                            <a:latin typeface="Cambria Math" panose="02040503050406030204" pitchFamily="18" charset="0"/>
                          </a:rPr>
                          <m:t>𝑝</m:t>
                        </m:r>
                      </m:sub>
                    </m:sSub>
                  </m:oMath>
                </a14:m>
                <a:r>
                  <a:rPr lang="en-US" sz="3600" dirty="0"/>
                  <a:t> estimation on adversarial insertion-deletion streams </a:t>
                </a:r>
              </a:p>
            </p:txBody>
          </p:sp>
        </mc:Choice>
        <mc:Fallback xmlns="">
          <p:sp>
            <p:nvSpPr>
              <p:cNvPr id="7" name="Content Placeholder 2">
                <a:extLst>
                  <a:ext uri="{FF2B5EF4-FFF2-40B4-BE49-F238E27FC236}">
                    <a16:creationId xmlns:a16="http://schemas.microsoft.com/office/drawing/2014/main" id="{BE68706B-90C8-5BCD-263C-A6F2E77FBC08}"/>
                  </a:ext>
                </a:extLst>
              </p:cNvPr>
              <p:cNvSpPr txBox="1">
                <a:spLocks noRot="1" noChangeAspect="1" noMove="1" noResize="1" noEditPoints="1" noAdjustHandles="1" noChangeArrowheads="1" noChangeShapeType="1" noTextEdit="1"/>
              </p:cNvSpPr>
              <p:nvPr/>
            </p:nvSpPr>
            <p:spPr>
              <a:xfrm>
                <a:off x="6514707" y="4417363"/>
                <a:ext cx="5128967" cy="2075512"/>
              </a:xfrm>
              <a:prstGeom prst="rect">
                <a:avLst/>
              </a:prstGeom>
              <a:blipFill>
                <a:blip r:embed="rId8"/>
                <a:stretch>
                  <a:fillRect l="-2834" t="-6358" r="-4723" b="-11561"/>
                </a:stretch>
              </a:blipFill>
              <a:ln w="38100">
                <a:solidFill>
                  <a:srgbClr val="C00000"/>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2E256DAB-0253-179E-A3AE-D1AD3A8F6BB0}"/>
              </a:ext>
            </a:extLst>
          </p:cNvPr>
          <p:cNvCxnSpPr>
            <a:cxnSpLocks/>
            <a:stCxn id="4" idx="3"/>
            <a:endCxn id="5" idx="1"/>
          </p:cNvCxnSpPr>
          <p:nvPr/>
        </p:nvCxnSpPr>
        <p:spPr>
          <a:xfrm>
            <a:off x="5967167" y="2728444"/>
            <a:ext cx="5475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659A6C0-7449-E356-0A3F-0786E02E14B6}"/>
              </a:ext>
            </a:extLst>
          </p:cNvPr>
          <p:cNvCxnSpPr>
            <a:cxnSpLocks/>
            <a:stCxn id="6" idx="3"/>
            <a:endCxn id="7" idx="1"/>
          </p:cNvCxnSpPr>
          <p:nvPr/>
        </p:nvCxnSpPr>
        <p:spPr>
          <a:xfrm>
            <a:off x="5967167" y="5455119"/>
            <a:ext cx="5475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70F15E-4063-C0DD-B1A5-8C32331A25DB}"/>
              </a:ext>
            </a:extLst>
          </p:cNvPr>
          <p:cNvCxnSpPr>
            <a:cxnSpLocks/>
            <a:stCxn id="4" idx="2"/>
            <a:endCxn id="6" idx="0"/>
          </p:cNvCxnSpPr>
          <p:nvPr/>
        </p:nvCxnSpPr>
        <p:spPr>
          <a:xfrm>
            <a:off x="3402684" y="3766200"/>
            <a:ext cx="0" cy="6511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EE38680-F3D8-2C09-DA0D-102C14752E98}"/>
              </a:ext>
            </a:extLst>
          </p:cNvPr>
          <p:cNvCxnSpPr>
            <a:cxnSpLocks/>
            <a:stCxn id="5" idx="2"/>
            <a:endCxn id="7" idx="0"/>
          </p:cNvCxnSpPr>
          <p:nvPr/>
        </p:nvCxnSpPr>
        <p:spPr>
          <a:xfrm>
            <a:off x="9079191" y="3766200"/>
            <a:ext cx="0" cy="6511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004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Streaming Algorithms for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0</m:t>
                        </m:r>
                      </m:sub>
                    </m:sSub>
                  </m:oMath>
                </a14:m>
                <a:r>
                  <a:rPr lang="en-US" dirty="0">
                    <a:solidFill>
                      <a:srgbClr val="C00000"/>
                    </a:solidFill>
                  </a:rPr>
                  <a:t> Estimation</a:t>
                </a:r>
                <a:endParaRPr lang="en-US" dirty="0"/>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marL="0" indent="0">
                  <a:buClr>
                    <a:schemeClr val="tx1"/>
                  </a:buClr>
                  <a:buNone/>
                </a:pPr>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t>-multiplicative approximation streaming algorithms for distinct elements estimation using space:</a:t>
                </a:r>
              </a:p>
              <a:p>
                <a:pPr>
                  <a:buClr>
                    <a:schemeClr val="tx1"/>
                  </a:buClr>
                </a:pP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e>
                    </m:d>
                  </m:oMath>
                </a14:m>
                <a:r>
                  <a:rPr lang="en-US" dirty="0"/>
                  <a:t>, assuming constant </a:t>
                </a:r>
                <a14:m>
                  <m:oMath xmlns:m="http://schemas.openxmlformats.org/officeDocument/2006/math">
                    <m:r>
                      <a:rPr lang="en-US" i="1">
                        <a:solidFill>
                          <a:srgbClr val="C00000"/>
                        </a:solidFill>
                        <a:latin typeface="Cambria Math" panose="02040503050406030204" pitchFamily="18" charset="0"/>
                      </a:rPr>
                      <m:t>𝜀</m:t>
                    </m:r>
                  </m:oMath>
                </a14:m>
                <a:r>
                  <a:rPr lang="en-US" dirty="0"/>
                  <a:t> and random oracle </a:t>
                </a:r>
                <a:r>
                  <a:rPr lang="en-US" dirty="0">
                    <a:solidFill>
                      <a:schemeClr val="accent1"/>
                    </a:solidFill>
                  </a:rPr>
                  <a:t>[FlajoletMartin85] </a:t>
                </a:r>
              </a:p>
              <a:p>
                <a:pPr>
                  <a:buClr>
                    <a:schemeClr val="tx1"/>
                  </a:buClr>
                </a:pP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e>
                    </m:d>
                  </m:oMath>
                </a14:m>
                <a:r>
                  <a:rPr lang="en-US" dirty="0"/>
                  <a:t>, assuming constant </a:t>
                </a:r>
                <a14:m>
                  <m:oMath xmlns:m="http://schemas.openxmlformats.org/officeDocument/2006/math">
                    <m:r>
                      <a:rPr lang="en-US" i="1">
                        <a:solidFill>
                          <a:srgbClr val="C00000"/>
                        </a:solidFill>
                        <a:latin typeface="Cambria Math" panose="02040503050406030204" pitchFamily="18" charset="0"/>
                      </a:rPr>
                      <m:t>𝜀</m:t>
                    </m:r>
                  </m:oMath>
                </a14:m>
                <a:r>
                  <a:rPr lang="en-US" dirty="0"/>
                  <a:t> </a:t>
                </a:r>
                <a:r>
                  <a:rPr lang="en-US" dirty="0">
                    <a:solidFill>
                      <a:schemeClr val="accent1"/>
                    </a:solidFill>
                  </a:rPr>
                  <a:t>[AlonMatiasSzegedy99] </a:t>
                </a:r>
              </a:p>
              <a:p>
                <a:pPr>
                  <a:buClr>
                    <a:schemeClr val="tx1"/>
                  </a:buClr>
                </a:pP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t>
                </a:r>
                <a:r>
                  <a:rPr lang="en-US" dirty="0">
                    <a:solidFill>
                      <a:schemeClr val="accent1"/>
                    </a:solidFill>
                  </a:rPr>
                  <a:t>[Bar-YoseffJayramKumarSivakumar02] </a:t>
                </a:r>
              </a:p>
              <a:p>
                <a:pPr>
                  <a:buClr>
                    <a:schemeClr val="tx1"/>
                  </a:buClr>
                </a:pP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e>
                        </m:func>
                        <m:r>
                          <a:rPr lang="en-US" b="0" i="1" smtClean="0">
                            <a:solidFill>
                              <a:srgbClr val="C00000"/>
                            </a:solidFill>
                            <a:latin typeface="Cambria Math" panose="02040503050406030204" pitchFamily="18" charset="0"/>
                          </a:rPr>
                          <m:t>+</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e>
                    </m:d>
                  </m:oMath>
                </a14:m>
                <a:r>
                  <a:rPr lang="en-US" dirty="0"/>
                  <a:t> assumes random oracle, additive error, i.e., </a:t>
                </a:r>
                <a:r>
                  <a:rPr lang="en-US" dirty="0" err="1"/>
                  <a:t>HyperLogLog</a:t>
                </a:r>
                <a:r>
                  <a:rPr lang="en-US" dirty="0"/>
                  <a:t> </a:t>
                </a:r>
                <a:r>
                  <a:rPr lang="en-US" dirty="0">
                    <a:solidFill>
                      <a:schemeClr val="accent1"/>
                    </a:solidFill>
                  </a:rPr>
                  <a:t>[FlajoletFusyGandouetMeunier07] </a:t>
                </a:r>
                <a:endParaRPr lang="en-US" dirty="0"/>
              </a:p>
              <a:p>
                <a:pPr>
                  <a:buClr>
                    <a:schemeClr val="tx1"/>
                  </a:buClr>
                </a:pP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a:rPr lang="en-US" b="0" i="0" smtClean="0">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t>
                </a:r>
                <a:r>
                  <a:rPr lang="en-US" dirty="0">
                    <a:solidFill>
                      <a:schemeClr val="accent1"/>
                    </a:solidFill>
                  </a:rPr>
                  <a:t>[KaneNelsonWoodruff10], [Blasiok20] </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217" t="-2036"/>
                </a:stretch>
              </a:blipFill>
            </p:spPr>
            <p:txBody>
              <a:bodyPr/>
              <a:lstStyle/>
              <a:p>
                <a:r>
                  <a:rPr lang="en-US">
                    <a:noFill/>
                  </a:rPr>
                  <a:t> </a:t>
                </a:r>
              </a:p>
            </p:txBody>
          </p:sp>
        </mc:Fallback>
      </mc:AlternateContent>
    </p:spTree>
    <p:extLst>
      <p:ext uri="{BB962C8B-B14F-4D97-AF65-F5344CB8AC3E}">
        <p14:creationId xmlns:p14="http://schemas.microsoft.com/office/powerpoint/2010/main" val="2468774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a:solidFill>
                      <a:srgbClr val="C00000"/>
                    </a:solidFill>
                  </a:rPr>
                  <a:t>Streaming Algorithms for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0</m:t>
                        </m:r>
                      </m:sub>
                    </m:sSub>
                  </m:oMath>
                </a14:m>
                <a:r>
                  <a:rPr lang="en-US" dirty="0">
                    <a:solidFill>
                      <a:srgbClr val="C00000"/>
                    </a:solidFill>
                  </a:rPr>
                  <a:t> Estimation</a:t>
                </a:r>
                <a:endParaRPr lang="en-US" dirty="0"/>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a:buClr>
                    <a:schemeClr val="tx1"/>
                  </a:buClr>
                </a:pPr>
                <a:r>
                  <a:rPr lang="en-US" sz="3200" dirty="0"/>
                  <a:t>Sample the elements of the universe </a:t>
                </a:r>
                <a14:m>
                  <m:oMath xmlns:m="http://schemas.openxmlformats.org/officeDocument/2006/math">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𝑛</m:t>
                    </m:r>
                    <m:r>
                      <a:rPr lang="en-US" sz="3200" b="0" i="1" smtClean="0">
                        <a:solidFill>
                          <a:srgbClr val="C00000"/>
                        </a:solidFill>
                        <a:latin typeface="Cambria Math" panose="02040503050406030204" pitchFamily="18" charset="0"/>
                      </a:rPr>
                      <m:t>]</m:t>
                    </m:r>
                  </m:oMath>
                </a14:m>
                <a:r>
                  <a:rPr lang="en-US" sz="3200" dirty="0">
                    <a:solidFill>
                      <a:schemeClr val="accent1"/>
                    </a:solidFill>
                  </a:rPr>
                  <a:t> </a:t>
                </a:r>
                <a:r>
                  <a:rPr lang="en-US" sz="3200" dirty="0"/>
                  <a:t>at rate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2</m:t>
                            </m:r>
                          </m:e>
                          <m:sup>
                            <m:r>
                              <a:rPr lang="en-US" sz="3200" b="0" i="1" smtClean="0">
                                <a:solidFill>
                                  <a:srgbClr val="C00000"/>
                                </a:solidFill>
                                <a:latin typeface="Cambria Math" panose="02040503050406030204" pitchFamily="18" charset="0"/>
                              </a:rPr>
                              <m:t>𝑖</m:t>
                            </m:r>
                          </m:sup>
                        </m:sSup>
                      </m:den>
                    </m:f>
                  </m:oMath>
                </a14:m>
                <a:r>
                  <a:rPr lang="en-US" sz="3200" dirty="0">
                    <a:solidFill>
                      <a:schemeClr val="accent1"/>
                    </a:solidFill>
                  </a:rPr>
                  <a:t> </a:t>
                </a:r>
                <a:r>
                  <a:rPr lang="en-US" sz="3200" dirty="0"/>
                  <a:t>into set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𝑆</m:t>
                        </m:r>
                      </m:e>
                      <m:sub>
                        <m:r>
                          <a:rPr lang="en-US" sz="3200" b="0" i="1" smtClean="0">
                            <a:solidFill>
                              <a:srgbClr val="C00000"/>
                            </a:solidFill>
                            <a:latin typeface="Cambria Math" panose="02040503050406030204" pitchFamily="18" charset="0"/>
                          </a:rPr>
                          <m:t>𝑖</m:t>
                        </m:r>
                      </m:sub>
                    </m:sSub>
                  </m:oMath>
                </a14:m>
                <a:r>
                  <a:rPr lang="en-US" sz="3200" dirty="0"/>
                  <a:t> for </a:t>
                </a:r>
                <a14:m>
                  <m:oMath xmlns:m="http://schemas.openxmlformats.org/officeDocument/2006/math">
                    <m: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=0,</m:t>
                    </m:r>
                    <m:r>
                      <a:rPr lang="en-US" sz="3200" b="0" i="0"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𝑂</m:t>
                    </m:r>
                    <m:d>
                      <m:dPr>
                        <m:ctrlPr>
                          <a:rPr lang="en-US" sz="3200" b="0" i="1" smtClean="0">
                            <a:solidFill>
                              <a:srgbClr val="C00000"/>
                            </a:solidFill>
                            <a:latin typeface="Cambria Math" panose="02040503050406030204" pitchFamily="18" charset="0"/>
                          </a:rPr>
                        </m:ctrlPr>
                      </m:dPr>
                      <m:e>
                        <m:r>
                          <m:rPr>
                            <m:sty m:val="p"/>
                          </m:rPr>
                          <a:rPr lang="en-US" sz="3200" b="0" i="0" smtClean="0">
                            <a:solidFill>
                              <a:srgbClr val="C00000"/>
                            </a:solidFill>
                            <a:latin typeface="Cambria Math" panose="02040503050406030204" pitchFamily="18" charset="0"/>
                          </a:rPr>
                          <m:t>log</m:t>
                        </m:r>
                        <m:r>
                          <a:rPr lang="en-US" sz="3200" b="0" i="0" smtClean="0">
                            <a:solidFill>
                              <a:srgbClr val="C00000"/>
                            </a:solidFill>
                            <a:latin typeface="Cambria Math" panose="02040503050406030204" pitchFamily="18" charset="0"/>
                          </a:rPr>
                          <m:t> </m:t>
                        </m:r>
                        <m:r>
                          <a:rPr lang="en-US" sz="3200" b="0" i="1" smtClean="0">
                            <a:solidFill>
                              <a:srgbClr val="C00000"/>
                            </a:solidFill>
                            <a:latin typeface="Cambria Math" panose="02040503050406030204" pitchFamily="18" charset="0"/>
                          </a:rPr>
                          <m:t>𝑛</m:t>
                        </m:r>
                      </m:e>
                    </m:d>
                  </m:oMath>
                </a14:m>
                <a:endParaRPr lang="en-US" sz="3200" dirty="0">
                  <a:solidFill>
                    <a:schemeClr val="accent1"/>
                  </a:solidFill>
                </a:endParaRPr>
              </a:p>
              <a:p>
                <a:pPr>
                  <a:buClr>
                    <a:schemeClr val="tx1"/>
                  </a:buClr>
                </a:pPr>
                <a:endParaRPr lang="en-US" sz="3200" dirty="0"/>
              </a:p>
              <a:p>
                <a:pPr>
                  <a:buClr>
                    <a:schemeClr val="tx1"/>
                  </a:buClr>
                </a:pPr>
                <a:r>
                  <a:rPr lang="en-US" sz="3200" dirty="0"/>
                  <a:t>Pick set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𝑆</m:t>
                        </m:r>
                      </m:e>
                      <m:sub>
                        <m:r>
                          <a:rPr lang="en-US" sz="3200" b="0" i="1" smtClean="0">
                            <a:solidFill>
                              <a:srgbClr val="C00000"/>
                            </a:solidFill>
                            <a:latin typeface="Cambria Math" panose="02040503050406030204" pitchFamily="18" charset="0"/>
                          </a:rPr>
                          <m:t>𝑖</m:t>
                        </m:r>
                      </m:sub>
                    </m:sSub>
                  </m:oMath>
                </a14:m>
                <a:r>
                  <a:rPr lang="en-US" sz="3200" dirty="0"/>
                  <a:t> with roughly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𝜀</m:t>
                            </m:r>
                          </m:e>
                          <m:sup>
                            <m:r>
                              <a:rPr lang="en-US" sz="3200" b="0" i="1" smtClean="0">
                                <a:solidFill>
                                  <a:srgbClr val="C00000"/>
                                </a:solidFill>
                                <a:latin typeface="Cambria Math" panose="02040503050406030204" pitchFamily="18" charset="0"/>
                              </a:rPr>
                              <m:t>2</m:t>
                            </m:r>
                          </m:sup>
                        </m:sSup>
                      </m:den>
                    </m:f>
                    <m:func>
                      <m:funcPr>
                        <m:ctrlPr>
                          <a:rPr lang="en-US" sz="3200" b="0" i="1" smtClean="0">
                            <a:solidFill>
                              <a:srgbClr val="C00000"/>
                            </a:solidFill>
                            <a:latin typeface="Cambria Math" panose="02040503050406030204" pitchFamily="18" charset="0"/>
                          </a:rPr>
                        </m:ctrlPr>
                      </m:funcPr>
                      <m:fName>
                        <m:r>
                          <m:rPr>
                            <m:sty m:val="p"/>
                          </m:rPr>
                          <a:rPr lang="en-US" sz="3200" b="0" i="0" smtClean="0">
                            <a:solidFill>
                              <a:srgbClr val="C00000"/>
                            </a:solidFill>
                            <a:latin typeface="Cambria Math" panose="02040503050406030204" pitchFamily="18" charset="0"/>
                          </a:rPr>
                          <m:t>log</m:t>
                        </m:r>
                      </m:fName>
                      <m:e>
                        <m:r>
                          <a:rPr lang="en-US" sz="3200" b="0" i="1" smtClean="0">
                            <a:solidFill>
                              <a:srgbClr val="C00000"/>
                            </a:solidFill>
                            <a:latin typeface="Cambria Math" panose="02040503050406030204" pitchFamily="18" charset="0"/>
                          </a:rPr>
                          <m:t>𝑛</m:t>
                        </m:r>
                      </m:e>
                    </m:func>
                  </m:oMath>
                </a14:m>
                <a:r>
                  <a:rPr lang="en-US" sz="3200" dirty="0"/>
                  <a:t> items in the stream</a:t>
                </a:r>
              </a:p>
              <a:p>
                <a:pPr>
                  <a:buClr>
                    <a:schemeClr val="tx1"/>
                  </a:buClr>
                </a:pPr>
                <a:endParaRPr lang="en-US" sz="3200" dirty="0"/>
              </a:p>
              <a:p>
                <a:pPr>
                  <a:buClr>
                    <a:schemeClr val="tx1"/>
                  </a:buClr>
                </a:pPr>
                <a:r>
                  <a:rPr lang="en-US" sz="3200" dirty="0"/>
                  <a:t>Output </a:t>
                </a:r>
                <a14:m>
                  <m:oMath xmlns:m="http://schemas.openxmlformats.org/officeDocument/2006/math">
                    <m:d>
                      <m:dPr>
                        <m:begChr m:val="|"/>
                        <m:endChr m:val="|"/>
                        <m:ctrlPr>
                          <a:rPr lang="en-US" sz="3200" b="0" i="1" smtClean="0">
                            <a:solidFill>
                              <a:srgbClr val="C00000"/>
                            </a:solidFill>
                            <a:latin typeface="Cambria Math" panose="02040503050406030204" pitchFamily="18" charset="0"/>
                          </a:rPr>
                        </m:ctrlPr>
                      </m:d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𝑆</m:t>
                            </m:r>
                          </m:e>
                          <m:sub>
                            <m:r>
                              <a:rPr lang="en-US" sz="3200" b="0" i="1" smtClean="0">
                                <a:solidFill>
                                  <a:srgbClr val="C00000"/>
                                </a:solidFill>
                                <a:latin typeface="Cambria Math" panose="02040503050406030204" pitchFamily="18" charset="0"/>
                              </a:rPr>
                              <m:t>𝑖</m:t>
                            </m:r>
                          </m:sub>
                        </m:sSub>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2</m:t>
                        </m:r>
                      </m:e>
                      <m:sup>
                        <m:r>
                          <a:rPr lang="en-US" sz="3200" b="0" i="1" smtClean="0">
                            <a:solidFill>
                              <a:srgbClr val="C00000"/>
                            </a:solidFill>
                            <a:latin typeface="Cambria Math" panose="02040503050406030204" pitchFamily="18" charset="0"/>
                          </a:rPr>
                          <m:t>𝑖</m:t>
                        </m:r>
                      </m:sup>
                    </m:sSup>
                  </m:oMath>
                </a14:m>
                <a:r>
                  <a:rPr lang="en-US" sz="3200" dirty="0"/>
                  <a:t> as constant-factor approximation to the number of distinct elements</a:t>
                </a:r>
              </a:p>
              <a:p>
                <a:pPr marL="0" indent="0">
                  <a:buClr>
                    <a:schemeClr val="tx1"/>
                  </a:buClr>
                  <a:buNone/>
                </a:pPr>
                <a:endParaRPr lang="en-US" sz="3200" dirty="0"/>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333" t="-509"/>
                </a:stretch>
              </a:blipFill>
            </p:spPr>
            <p:txBody>
              <a:bodyPr/>
              <a:lstStyle/>
              <a:p>
                <a:r>
                  <a:rPr lang="en-US">
                    <a:noFill/>
                  </a:rPr>
                  <a:t> </a:t>
                </a:r>
              </a:p>
            </p:txBody>
          </p:sp>
        </mc:Fallback>
      </mc:AlternateContent>
    </p:spTree>
    <p:extLst>
      <p:ext uri="{BB962C8B-B14F-4D97-AF65-F5344CB8AC3E}">
        <p14:creationId xmlns:p14="http://schemas.microsoft.com/office/powerpoint/2010/main" val="3285470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Elements of an underlying data set </a:t>
                </a:r>
                <a14:m>
                  <m:oMath xmlns:m="http://schemas.openxmlformats.org/officeDocument/2006/math">
                    <m:r>
                      <a:rPr lang="en-US" sz="3200" i="1">
                        <a:solidFill>
                          <a:srgbClr val="C00000"/>
                        </a:solidFill>
                        <a:latin typeface="Cambria Math" panose="02040503050406030204" pitchFamily="18" charset="0"/>
                      </a:rPr>
                      <m:t>𝑆</m:t>
                    </m:r>
                  </m:oMath>
                </a14:m>
                <a:r>
                  <a:rPr lang="en-US" sz="3200" dirty="0"/>
                  <a:t>, which arrives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1</a:t>
            </a:r>
          </a:p>
        </p:txBody>
      </p:sp>
    </p:spTree>
    <p:extLst>
      <p:ext uri="{BB962C8B-B14F-4D97-AF65-F5344CB8AC3E}">
        <p14:creationId xmlns:p14="http://schemas.microsoft.com/office/powerpoint/2010/main" val="14713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0"/>
                                  </p:iterate>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err="1">
                <a:solidFill>
                  <a:srgbClr val="C00000"/>
                </a:solidFill>
              </a:rPr>
              <a:t>Adversarially</a:t>
            </a:r>
            <a:r>
              <a:rPr lang="en-US" dirty="0">
                <a:solidFill>
                  <a:srgbClr val="C00000"/>
                </a:solidFill>
              </a:rPr>
              <a:t> Robust Streaming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a:bodyPr>
              <a:lstStyle/>
              <a:p>
                <a:pPr>
                  <a:buClr>
                    <a:schemeClr val="tx1"/>
                  </a:buClr>
                </a:pPr>
                <a:r>
                  <a:rPr lang="en-US" sz="3200" dirty="0">
                    <a:solidFill>
                      <a:srgbClr val="00B050"/>
                    </a:solidFill>
                  </a:rPr>
                  <a:t>Input</a:t>
                </a:r>
                <a:r>
                  <a:rPr lang="en-US" sz="3200" dirty="0"/>
                  <a:t>: Elements of an underlying data set </a:t>
                </a:r>
                <a14:m>
                  <m:oMath xmlns:m="http://schemas.openxmlformats.org/officeDocument/2006/math">
                    <m:r>
                      <a:rPr lang="en-US" sz="3200" i="1">
                        <a:solidFill>
                          <a:srgbClr val="C00000"/>
                        </a:solidFill>
                        <a:latin typeface="Cambria Math" panose="02040503050406030204" pitchFamily="18" charset="0"/>
                      </a:rPr>
                      <m:t>𝑆</m:t>
                    </m:r>
                  </m:oMath>
                </a14:m>
                <a:r>
                  <a:rPr lang="en-US" sz="3200" dirty="0"/>
                  <a:t>, which arrives sequentially and </a:t>
                </a:r>
                <a:r>
                  <a:rPr lang="en-US" sz="3200" i="1" dirty="0" err="1">
                    <a:solidFill>
                      <a:srgbClr val="C00000"/>
                    </a:solidFill>
                  </a:rPr>
                  <a:t>adversarially</a:t>
                </a:r>
                <a:endParaRPr lang="en-US" sz="3200" i="1" dirty="0"/>
              </a:p>
              <a:p>
                <a:pPr>
                  <a:buClr>
                    <a:schemeClr val="tx1"/>
                  </a:buClr>
                </a:pPr>
                <a:r>
                  <a:rPr lang="en-US" sz="3200" dirty="0">
                    <a:solidFill>
                      <a:srgbClr val="00B050"/>
                    </a:solidFill>
                  </a:rPr>
                  <a:t>Output</a:t>
                </a:r>
                <a:r>
                  <a:rPr lang="en-US" sz="3200" dirty="0"/>
                  <a:t>: Evaluation (or approximation) of a given function</a:t>
                </a:r>
              </a:p>
              <a:p>
                <a:pPr>
                  <a:buClr>
                    <a:schemeClr val="tx1"/>
                  </a:buClr>
                </a:pPr>
                <a:r>
                  <a:rPr lang="en-US" sz="3200" dirty="0">
                    <a:solidFill>
                      <a:srgbClr val="00B050"/>
                    </a:solidFill>
                  </a:rPr>
                  <a:t>Goal</a:t>
                </a:r>
                <a:r>
                  <a:rPr lang="en-US" sz="3200" dirty="0"/>
                  <a:t>: Use space </a:t>
                </a:r>
                <a:r>
                  <a:rPr lang="en-US" sz="3200" i="1" dirty="0">
                    <a:solidFill>
                      <a:srgbClr val="7030A0"/>
                    </a:solidFill>
                  </a:rPr>
                  <a:t>sublinear</a:t>
                </a:r>
                <a:r>
                  <a:rPr lang="en-US" sz="3200" i="1" dirty="0"/>
                  <a:t> </a:t>
                </a:r>
                <a:r>
                  <a:rPr lang="en-US" sz="3200" dirty="0"/>
                  <a:t>in the size </a:t>
                </a:r>
                <a14:m>
                  <m:oMath xmlns:m="http://schemas.openxmlformats.org/officeDocument/2006/math">
                    <m:r>
                      <a:rPr lang="en-US" sz="3200" i="1">
                        <a:solidFill>
                          <a:srgbClr val="C00000"/>
                        </a:solidFill>
                        <a:latin typeface="Cambria Math" panose="02040503050406030204" pitchFamily="18" charset="0"/>
                      </a:rPr>
                      <m:t>𝑚</m:t>
                    </m:r>
                    <m:r>
                      <a:rPr lang="en-US" sz="3200" i="1">
                        <a:solidFill>
                          <a:srgbClr val="C00000"/>
                        </a:solidFill>
                        <a:latin typeface="Cambria Math" panose="02040503050406030204" pitchFamily="18" charset="0"/>
                      </a:rPr>
                      <m:t> </m:t>
                    </m:r>
                  </m:oMath>
                </a14:m>
                <a:r>
                  <a:rPr lang="en-US" sz="3200" dirty="0"/>
                  <a:t>of the input </a:t>
                </a:r>
                <a14:m>
                  <m:oMath xmlns:m="http://schemas.openxmlformats.org/officeDocument/2006/math">
                    <m:r>
                      <a:rPr lang="en-US" sz="3200" i="1">
                        <a:solidFill>
                          <a:srgbClr val="C00000"/>
                        </a:solidFill>
                        <a:latin typeface="Cambria Math" panose="02040503050406030204" pitchFamily="18" charset="0"/>
                      </a:rPr>
                      <m:t>𝑆</m:t>
                    </m:r>
                  </m:oMath>
                </a14:m>
                <a:endParaRPr lang="en-US" sz="3200"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333" t="-280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81945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1 4</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2</a:t>
            </a:r>
          </a:p>
        </p:txBody>
      </p:sp>
    </p:spTree>
    <p:extLst>
      <p:ext uri="{BB962C8B-B14F-4D97-AF65-F5344CB8AC3E}">
        <p14:creationId xmlns:p14="http://schemas.microsoft.com/office/powerpoint/2010/main" val="22943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1084</TotalTime>
  <Words>3064</Words>
  <Application>Microsoft Office PowerPoint</Application>
  <PresentationFormat>Widescreen</PresentationFormat>
  <Paragraphs>386</Paragraphs>
  <Slides>59</Slides>
  <Notes>51</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Calibri Light</vt:lpstr>
      <vt:lpstr>Cambria Math</vt:lpstr>
      <vt:lpstr>Wingdings</vt:lpstr>
      <vt:lpstr>Wingdings 3</vt:lpstr>
      <vt:lpstr>Office Theme</vt:lpstr>
      <vt:lpstr>A Strong Separation for Adversarially Robust ℓ_0 Estimation for Linear Sketches </vt:lpstr>
      <vt:lpstr>Streaming Model</vt:lpstr>
      <vt:lpstr>Lots of problems…</vt:lpstr>
      <vt:lpstr>Distinct Elements</vt:lpstr>
      <vt:lpstr>Insertion-Only Streams</vt:lpstr>
      <vt:lpstr>Streaming Algorithms for ℓ_0 Estimation</vt:lpstr>
      <vt:lpstr>Streaming Algorithms for ℓ_0 Estimation</vt:lpstr>
      <vt:lpstr>Adversarially Robust Streaming</vt:lpstr>
      <vt:lpstr>Adversarially Robust Streaming</vt:lpstr>
      <vt:lpstr>Adversarially Robust Streaming</vt:lpstr>
      <vt:lpstr>Adversarially Robust Streaming</vt:lpstr>
      <vt:lpstr>Adversarially Robust Streaming</vt:lpstr>
      <vt:lpstr>Adversarially Robust Streaming</vt:lpstr>
      <vt:lpstr>Robust Algorithms for ℓ_0 Estimation</vt:lpstr>
      <vt:lpstr>Robust Algorithms for ℓ_0 Estimation</vt:lpstr>
      <vt:lpstr>Insertion-Deletion Streams</vt:lpstr>
      <vt:lpstr>Insertion-Deletion Streams</vt:lpstr>
      <vt:lpstr>Linear Sketch</vt:lpstr>
      <vt:lpstr>Reconstruction Attack on Linear Sketches</vt:lpstr>
      <vt:lpstr>Reconstruction Attack on Linear Sketches</vt:lpstr>
      <vt:lpstr>Our Contribution</vt:lpstr>
      <vt:lpstr>Questions?</vt:lpstr>
      <vt:lpstr>Gap ℓ_0 Norm Problem</vt:lpstr>
      <vt:lpstr>A Motivating Question</vt:lpstr>
      <vt:lpstr>A Motivating Question</vt:lpstr>
      <vt:lpstr>PowerPoint Presentation</vt:lpstr>
      <vt:lpstr>Attack Outline</vt:lpstr>
      <vt:lpstr>Attack Outline</vt:lpstr>
      <vt:lpstr>Interactive Fingerprinting Code Problem</vt:lpstr>
      <vt:lpstr>Interactive Fingerprinting Codes</vt:lpstr>
      <vt:lpstr>Significant Coordinates (I)</vt:lpstr>
      <vt:lpstr>PowerPoint Presentation</vt:lpstr>
      <vt:lpstr>Significant Coordinates (II)</vt:lpstr>
      <vt:lpstr>Significant Coordinates (II)</vt:lpstr>
      <vt:lpstr>PowerPoint Presentation</vt:lpstr>
      <vt:lpstr>PowerPoint Presentation</vt:lpstr>
      <vt:lpstr>Significant Coordinates (III)</vt:lpstr>
      <vt:lpstr>Significant Coordinates</vt:lpstr>
      <vt:lpstr>Pre-processing the Sketch Matrix</vt:lpstr>
      <vt:lpstr>Pre-processing the Sketch Matrix</vt:lpstr>
      <vt:lpstr>Pre-processing the Sketch Matrix</vt:lpstr>
      <vt:lpstr>Pre-processing the Sketch Matrix</vt:lpstr>
      <vt:lpstr>Overall Attack</vt:lpstr>
      <vt:lpstr>Questions?</vt:lpstr>
      <vt:lpstr>Attacking the Dense Part</vt:lpstr>
      <vt:lpstr>Attacking the Dense Part</vt:lpstr>
      <vt:lpstr>Overall Attack</vt:lpstr>
      <vt:lpstr>Bounding the Total Variation Distance</vt:lpstr>
      <vt:lpstr>Bounding the Total Variation Distance</vt:lpstr>
      <vt:lpstr>Bounding the Total Variation Distance</vt:lpstr>
      <vt:lpstr>Constructing Hard Distributions</vt:lpstr>
      <vt:lpstr>Moment Matching</vt:lpstr>
      <vt:lpstr>Moment Matching</vt:lpstr>
      <vt:lpstr>Overall Attack</vt:lpstr>
      <vt:lpstr>Main Result</vt:lpstr>
      <vt:lpstr>Main Results</vt:lpstr>
      <vt:lpstr>Additional Results</vt:lpstr>
      <vt:lpstr>Future Directions</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Samson Zhou</dc:creator>
  <cp:lastModifiedBy>Zhou, Samson S</cp:lastModifiedBy>
  <cp:revision>40</cp:revision>
  <dcterms:created xsi:type="dcterms:W3CDTF">2024-08-05T23:40:15Z</dcterms:created>
  <dcterms:modified xsi:type="dcterms:W3CDTF">2024-10-02T23:19:55Z</dcterms:modified>
</cp:coreProperties>
</file>